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16848EA1-9488-4929-AC8D-4E8F37BA0DC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48EA1-9488-4929-AC8D-4E8F37BA0D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48EA1-9488-4929-AC8D-4E8F37BA0D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A635ECA-B049-46E9-B60C-A7F42D218D7D}"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16848EA1-9488-4929-AC8D-4E8F37BA0DC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48EA1-9488-4929-AC8D-4E8F37BA0DC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48EA1-9488-4929-AC8D-4E8F37BA0DC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848EA1-9488-4929-AC8D-4E8F37BA0DC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48EA1-9488-4929-AC8D-4E8F37BA0DC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48EA1-9488-4929-AC8D-4E8F37BA0D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A635ECA-B049-46E9-B60C-A7F42D218D7D}"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16848EA1-9488-4929-AC8D-4E8F37BA0DC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A635ECA-B049-46E9-B60C-A7F42D218D7D}"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16848EA1-9488-4929-AC8D-4E8F37BA0DC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635ECA-B049-46E9-B60C-A7F42D218D7D}"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848EA1-9488-4929-AC8D-4E8F37BA0DC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243796"/>
          </a:xfrm>
        </p:spPr>
        <p:txBody>
          <a:bodyPr/>
          <a:lstStyle/>
          <a:p>
            <a:r>
              <a:rPr lang="en-US" dirty="0" smtClean="0"/>
              <a:t>State Standards:</a:t>
            </a:r>
          </a:p>
          <a:p>
            <a:r>
              <a:rPr lang="en-US" sz="1200" dirty="0" smtClean="0"/>
              <a:t>Identify and examine various sources of information that are used for constructing an understanding of the past, such as artifacts, documents, letters, diaries, maps, textbooks, photos, paintings, architecture, oral presentations, graphs, and charts</a:t>
            </a:r>
          </a:p>
          <a:p>
            <a:r>
              <a:rPr lang="en-US" sz="1200" b="1" dirty="0" smtClean="0"/>
              <a:t>D.4.6</a:t>
            </a:r>
            <a:r>
              <a:rPr lang="en-US" sz="1200" dirty="0" smtClean="0"/>
              <a:t> Identify the economic roles of various institutions, including households, businesses, and government</a:t>
            </a:r>
          </a:p>
          <a:p>
            <a:r>
              <a:rPr lang="en-US" sz="1200" b="1" dirty="0" smtClean="0"/>
              <a:t>A.4.8</a:t>
            </a:r>
            <a:r>
              <a:rPr lang="en-US" sz="1200" dirty="0" smtClean="0"/>
              <a:t> Identify major changes in the local community that have been caused by human beings, such as a construction project, a new highway, a building torn down, or a fire; discuss reasons for these changes; and explain their probable effects on the community and the environment</a:t>
            </a:r>
          </a:p>
          <a:p>
            <a:endParaRPr lang="en-US" sz="1200" dirty="0"/>
          </a:p>
        </p:txBody>
      </p:sp>
      <p:sp>
        <p:nvSpPr>
          <p:cNvPr id="2" name="Title 1"/>
          <p:cNvSpPr>
            <a:spLocks noGrp="1"/>
          </p:cNvSpPr>
          <p:nvPr>
            <p:ph type="ctrTitle"/>
          </p:nvPr>
        </p:nvSpPr>
        <p:spPr/>
        <p:txBody>
          <a:bodyPr/>
          <a:lstStyle/>
          <a:p>
            <a:r>
              <a:rPr smtClean="0"/>
              <a:t>Business</a:t>
            </a:r>
            <a:br>
              <a:rPr smtClean="0"/>
            </a:br>
            <a:r>
              <a:rPr sz="1200" smtClean="0"/>
              <a:t>Our Stories: The History of Marthon County Exhibit</a:t>
            </a:r>
            <a:br>
              <a:rPr sz="1200" smtClean="0"/>
            </a:br>
            <a:r>
              <a:rPr sz="1200" smtClean="0"/>
              <a:t>Marathon County Historical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happened when all the trees were cut down?</a:t>
            </a:r>
          </a:p>
          <a:p>
            <a:r>
              <a:rPr lang="en-US" dirty="0" smtClean="0"/>
              <a:t>What can you make out of wood besides lumber?</a:t>
            </a:r>
          </a:p>
          <a:p>
            <a:r>
              <a:rPr lang="en-US" dirty="0" smtClean="0"/>
              <a:t>If these companies had not opened would Wausau still be around today?</a:t>
            </a:r>
          </a:p>
          <a:p>
            <a:r>
              <a:rPr lang="en-US" dirty="0" smtClean="0"/>
              <a:t>Name a business today that started in Marathon County.</a:t>
            </a:r>
          </a:p>
          <a:p>
            <a:r>
              <a:rPr lang="en-US" dirty="0" smtClean="0"/>
              <a:t>Why are these large companies important to Wausau?</a:t>
            </a:r>
          </a:p>
          <a:p>
            <a:r>
              <a:rPr lang="en-US" dirty="0" smtClean="0"/>
              <a:t>What would you like to be when you grow up? How is that job important to the community?</a:t>
            </a:r>
          </a:p>
          <a:p>
            <a:endParaRPr lang="en-US" dirty="0"/>
          </a:p>
        </p:txBody>
      </p:sp>
      <p:sp>
        <p:nvSpPr>
          <p:cNvPr id="3" name="Title 2"/>
          <p:cNvSpPr>
            <a:spLocks noGrp="1"/>
          </p:cNvSpPr>
          <p:nvPr>
            <p:ph type="title"/>
          </p:nvPr>
        </p:nvSpPr>
        <p:spPr/>
        <p:txBody>
          <a:bodyPr/>
          <a:lstStyle/>
          <a:p>
            <a:pPr algn="ctr"/>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smtClean="0"/>
              <a:t>End of Business Presentation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normAutofit fontScale="90000"/>
          </a:bodyPr>
          <a:lstStyle/>
          <a:p>
            <a:pPr algn="ctr"/>
            <a:r>
              <a:rPr smtClean="0"/>
              <a:t>You move to a desolate piece of land, what supplies will you run out of first?</a:t>
            </a:r>
            <a:endParaRPr lang="en-US" dirty="0"/>
          </a:p>
        </p:txBody>
      </p:sp>
      <p:sp>
        <p:nvSpPr>
          <p:cNvPr id="4" name="TextBox 3"/>
          <p:cNvSpPr txBox="1"/>
          <p:nvPr/>
        </p:nvSpPr>
        <p:spPr>
          <a:xfrm>
            <a:off x="914400" y="5257800"/>
            <a:ext cx="7239000" cy="584775"/>
          </a:xfrm>
          <a:prstGeom prst="rect">
            <a:avLst/>
          </a:prstGeom>
          <a:noFill/>
        </p:spPr>
        <p:txBody>
          <a:bodyPr wrap="square" rtlCol="0">
            <a:spAutoFit/>
          </a:bodyPr>
          <a:lstStyle/>
          <a:p>
            <a:r>
              <a:rPr lang="en-US" sz="3200" dirty="0" smtClean="0">
                <a:solidFill>
                  <a:srgbClr val="FFFF00"/>
                </a:solidFill>
              </a:rPr>
              <a:t>Where do you get these supplies today?</a:t>
            </a:r>
            <a:endParaRPr lang="en-US" sz="3200" dirty="0">
              <a:solidFill>
                <a:srgbClr val="FFFF00"/>
              </a:solidFill>
            </a:endParaRPr>
          </a:p>
        </p:txBody>
      </p:sp>
      <p:pic>
        <p:nvPicPr>
          <p:cNvPr id="1028" name="Picture 4" descr="C:\Users\jholmes.DAGOBAHSYSTEM\AppData\Local\Microsoft\Windows\Temporary Internet Files\Content.IE5\5KH7T9K0\MC900215895[1].wmf"/>
          <p:cNvPicPr>
            <a:picLocks noChangeAspect="1" noChangeArrowheads="1"/>
          </p:cNvPicPr>
          <p:nvPr/>
        </p:nvPicPr>
        <p:blipFill>
          <a:blip r:embed="rId2"/>
          <a:srcRect/>
          <a:stretch>
            <a:fillRect/>
          </a:stretch>
        </p:blipFill>
        <p:spPr bwMode="auto">
          <a:xfrm>
            <a:off x="762000" y="2133600"/>
            <a:ext cx="1883121" cy="2370499"/>
          </a:xfrm>
          <a:prstGeom prst="rect">
            <a:avLst/>
          </a:prstGeom>
          <a:noFill/>
        </p:spPr>
      </p:pic>
      <p:pic>
        <p:nvPicPr>
          <p:cNvPr id="1031" name="Picture 7" descr="C:\Users\jholmes.DAGOBAHSYSTEM\AppData\Local\Microsoft\Windows\Temporary Internet Files\Content.IE5\KKRQRNVX\MC900432091[1].wmf"/>
          <p:cNvPicPr>
            <a:picLocks noChangeAspect="1" noChangeArrowheads="1"/>
          </p:cNvPicPr>
          <p:nvPr/>
        </p:nvPicPr>
        <p:blipFill>
          <a:blip r:embed="rId3"/>
          <a:srcRect/>
          <a:stretch>
            <a:fillRect/>
          </a:stretch>
        </p:blipFill>
        <p:spPr bwMode="auto">
          <a:xfrm>
            <a:off x="3657600" y="2438400"/>
            <a:ext cx="1838325" cy="1831975"/>
          </a:xfrm>
          <a:prstGeom prst="rect">
            <a:avLst/>
          </a:prstGeom>
          <a:noFill/>
        </p:spPr>
      </p:pic>
      <p:pic>
        <p:nvPicPr>
          <p:cNvPr id="1033" name="Picture 9" descr="C:\Users\jholmes.DAGOBAHSYSTEM\AppData\Local\Microsoft\Windows\Temporary Internet Files\Content.IE5\5KH7T9K0\MC900391184[1].wmf"/>
          <p:cNvPicPr>
            <a:picLocks noChangeAspect="1" noChangeArrowheads="1"/>
          </p:cNvPicPr>
          <p:nvPr/>
        </p:nvPicPr>
        <p:blipFill>
          <a:blip r:embed="rId4"/>
          <a:srcRect/>
          <a:stretch>
            <a:fillRect/>
          </a:stretch>
        </p:blipFill>
        <p:spPr bwMode="auto">
          <a:xfrm>
            <a:off x="6096000" y="2743200"/>
            <a:ext cx="1073058" cy="1061314"/>
          </a:xfrm>
          <a:prstGeom prst="rect">
            <a:avLst/>
          </a:prstGeom>
          <a:noFill/>
        </p:spPr>
      </p:pic>
      <p:pic>
        <p:nvPicPr>
          <p:cNvPr id="1034" name="Picture 10" descr="C:\Users\jholmes.DAGOBAHSYSTEM\AppData\Local\Microsoft\Windows\Temporary Internet Files\Content.IE5\KKRQRNVX\MC900391178[1].wmf"/>
          <p:cNvPicPr>
            <a:picLocks noChangeAspect="1" noChangeArrowheads="1"/>
          </p:cNvPicPr>
          <p:nvPr/>
        </p:nvPicPr>
        <p:blipFill>
          <a:blip r:embed="rId5"/>
          <a:srcRect/>
          <a:stretch>
            <a:fillRect/>
          </a:stretch>
        </p:blipFill>
        <p:spPr bwMode="auto">
          <a:xfrm>
            <a:off x="7086600" y="2895600"/>
            <a:ext cx="918058" cy="915314"/>
          </a:xfrm>
          <a:prstGeom prst="rect">
            <a:avLst/>
          </a:prstGeom>
          <a:noFill/>
        </p:spPr>
      </p:pic>
      <p:sp>
        <p:nvSpPr>
          <p:cNvPr id="18" name="TextBox 17"/>
          <p:cNvSpPr txBox="1"/>
          <p:nvPr/>
        </p:nvSpPr>
        <p:spPr>
          <a:xfrm>
            <a:off x="1143000" y="4572000"/>
            <a:ext cx="1828800" cy="369332"/>
          </a:xfrm>
          <a:prstGeom prst="rect">
            <a:avLst/>
          </a:prstGeom>
          <a:noFill/>
        </p:spPr>
        <p:txBody>
          <a:bodyPr wrap="square" rtlCol="0">
            <a:spAutoFit/>
          </a:bodyPr>
          <a:lstStyle/>
          <a:p>
            <a:r>
              <a:rPr lang="en-US" dirty="0" smtClean="0"/>
              <a:t>Food?</a:t>
            </a:r>
            <a:endParaRPr lang="en-US" dirty="0"/>
          </a:p>
        </p:txBody>
      </p:sp>
      <p:sp>
        <p:nvSpPr>
          <p:cNvPr id="19" name="TextBox 18"/>
          <p:cNvSpPr txBox="1"/>
          <p:nvPr/>
        </p:nvSpPr>
        <p:spPr>
          <a:xfrm>
            <a:off x="3962400" y="4495800"/>
            <a:ext cx="1676400" cy="369332"/>
          </a:xfrm>
          <a:prstGeom prst="rect">
            <a:avLst/>
          </a:prstGeom>
          <a:noFill/>
        </p:spPr>
        <p:txBody>
          <a:bodyPr wrap="square" rtlCol="0">
            <a:spAutoFit/>
          </a:bodyPr>
          <a:lstStyle/>
          <a:p>
            <a:r>
              <a:rPr lang="en-US" dirty="0" smtClean="0"/>
              <a:t>Clothes?</a:t>
            </a:r>
            <a:endParaRPr lang="en-US" dirty="0"/>
          </a:p>
        </p:txBody>
      </p:sp>
      <p:sp>
        <p:nvSpPr>
          <p:cNvPr id="20" name="TextBox 19"/>
          <p:cNvSpPr txBox="1"/>
          <p:nvPr/>
        </p:nvSpPr>
        <p:spPr>
          <a:xfrm>
            <a:off x="6248400" y="4419600"/>
            <a:ext cx="1600200" cy="381000"/>
          </a:xfrm>
          <a:prstGeom prst="rect">
            <a:avLst/>
          </a:prstGeom>
          <a:noFill/>
        </p:spPr>
        <p:txBody>
          <a:bodyPr wrap="square" rtlCol="0">
            <a:spAutoFit/>
          </a:bodyPr>
          <a:lstStyle/>
          <a:p>
            <a:r>
              <a:rPr lang="en-US" dirty="0" smtClean="0"/>
              <a:t>Tools?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additive="base">
                                        <p:cTn id="19" dur="500" fill="hold"/>
                                        <p:tgtEl>
                                          <p:spTgt spid="1033"/>
                                        </p:tgtEl>
                                        <p:attrNameLst>
                                          <p:attrName>ppt_x</p:attrName>
                                        </p:attrNameLst>
                                      </p:cBhvr>
                                      <p:tavLst>
                                        <p:tav tm="0">
                                          <p:val>
                                            <p:strVal val="#ppt_x"/>
                                          </p:val>
                                        </p:tav>
                                        <p:tav tm="100000">
                                          <p:val>
                                            <p:strVal val="#ppt_x"/>
                                          </p:val>
                                        </p:tav>
                                      </p:tavLst>
                                    </p:anim>
                                    <p:anim calcmode="lin" valueType="num">
                                      <p:cBhvr additive="base">
                                        <p:cTn id="20"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Merchants like August </a:t>
            </a:r>
            <a:r>
              <a:rPr lang="en-US" dirty="0" err="1" smtClean="0"/>
              <a:t>Kickbusch</a:t>
            </a:r>
            <a:r>
              <a:rPr lang="en-US" dirty="0" smtClean="0"/>
              <a:t>, brought wagons filled with supplies to sell</a:t>
            </a:r>
          </a:p>
          <a:p>
            <a:pPr>
              <a:buNone/>
            </a:pPr>
            <a:endParaRPr lang="en-US" dirty="0" smtClean="0"/>
          </a:p>
        </p:txBody>
      </p:sp>
      <p:sp>
        <p:nvSpPr>
          <p:cNvPr id="3" name="Title 2"/>
          <p:cNvSpPr>
            <a:spLocks noGrp="1"/>
          </p:cNvSpPr>
          <p:nvPr>
            <p:ph type="title"/>
          </p:nvPr>
        </p:nvSpPr>
        <p:spPr/>
        <p:txBody>
          <a:bodyPr>
            <a:normAutofit fontScale="90000"/>
          </a:bodyPr>
          <a:lstStyle/>
          <a:p>
            <a:pPr algn="ctr"/>
            <a:r>
              <a:rPr smtClean="0"/>
              <a:t>Where do you think early settlers replaced their dwindling supplies?</a:t>
            </a:r>
            <a:endParaRPr lang="en-US" dirty="0"/>
          </a:p>
        </p:txBody>
      </p:sp>
      <p:pic>
        <p:nvPicPr>
          <p:cNvPr id="1026" name="Picture 2" descr="C:\Users\jholmes.DAGOBAHSYSTEM\Dropbox\MCHS Permanent Exhibit\audio &amp; bio photos\P1988-284AUGUSTKICKBUSH_0001.jpg"/>
          <p:cNvPicPr>
            <a:picLocks noChangeAspect="1" noChangeArrowheads="1"/>
          </p:cNvPicPr>
          <p:nvPr/>
        </p:nvPicPr>
        <p:blipFill>
          <a:blip r:embed="rId2" cstate="print"/>
          <a:srcRect/>
          <a:stretch>
            <a:fillRect/>
          </a:stretch>
        </p:blipFill>
        <p:spPr bwMode="auto">
          <a:xfrm>
            <a:off x="3429000" y="2590800"/>
            <a:ext cx="2455164" cy="3681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267200"/>
          </a:xfrm>
        </p:spPr>
        <p:txBody>
          <a:bodyPr/>
          <a:lstStyle/>
          <a:p>
            <a:r>
              <a:rPr lang="en-US" dirty="0" smtClean="0"/>
              <a:t>As the population grew rapidly, so did retail shops.</a:t>
            </a:r>
          </a:p>
          <a:p>
            <a:r>
              <a:rPr lang="en-US" dirty="0" smtClean="0"/>
              <a:t>Businesses listed in the 1905 Wausau City Directory</a:t>
            </a:r>
          </a:p>
          <a:p>
            <a:pPr>
              <a:buNone/>
            </a:pPr>
            <a:r>
              <a:rPr lang="en-US" dirty="0" smtClean="0"/>
              <a:t>	100 dressmakers		28 grocers</a:t>
            </a:r>
          </a:p>
          <a:p>
            <a:pPr>
              <a:buNone/>
            </a:pPr>
            <a:r>
              <a:rPr lang="en-US" dirty="0" smtClean="0"/>
              <a:t>	12 music teachers		19 </a:t>
            </a:r>
            <a:r>
              <a:rPr lang="en-US" dirty="0" smtClean="0">
                <a:solidFill>
                  <a:srgbClr val="FFFF00"/>
                </a:solidFill>
              </a:rPr>
              <a:t>confectioners</a:t>
            </a:r>
          </a:p>
          <a:p>
            <a:pPr>
              <a:buNone/>
            </a:pPr>
            <a:r>
              <a:rPr lang="en-US" dirty="0" smtClean="0"/>
              <a:t>	10 cigar makers		7 </a:t>
            </a:r>
            <a:r>
              <a:rPr lang="en-US" dirty="0" smtClean="0">
                <a:solidFill>
                  <a:srgbClr val="FFFF00"/>
                </a:solidFill>
              </a:rPr>
              <a:t>milliners</a:t>
            </a:r>
          </a:p>
          <a:p>
            <a:pPr>
              <a:buNone/>
            </a:pPr>
            <a:r>
              <a:rPr lang="en-US" dirty="0" smtClean="0"/>
              <a:t>	4 </a:t>
            </a:r>
            <a:r>
              <a:rPr lang="en-US" dirty="0" smtClean="0">
                <a:solidFill>
                  <a:srgbClr val="FFFF00"/>
                </a:solidFill>
              </a:rPr>
              <a:t>druggists</a:t>
            </a:r>
            <a:r>
              <a:rPr lang="en-US" dirty="0" smtClean="0"/>
              <a:t>		18 hotels</a:t>
            </a:r>
          </a:p>
          <a:p>
            <a:pPr>
              <a:buNone/>
            </a:pPr>
            <a:r>
              <a:rPr lang="en-US" dirty="0" smtClean="0"/>
              <a:t>	10 meat markets		8 </a:t>
            </a:r>
            <a:r>
              <a:rPr lang="en-US" dirty="0" smtClean="0">
                <a:solidFill>
                  <a:srgbClr val="FFFF00"/>
                </a:solidFill>
              </a:rPr>
              <a:t>tailors</a:t>
            </a:r>
          </a:p>
          <a:p>
            <a:pPr>
              <a:buNone/>
            </a:pPr>
            <a:r>
              <a:rPr lang="en-US" dirty="0" smtClean="0"/>
              <a:t>	10 barbers</a:t>
            </a:r>
            <a:endParaRPr lang="en-US" dirty="0"/>
          </a:p>
        </p:txBody>
      </p:sp>
      <p:sp>
        <p:nvSpPr>
          <p:cNvPr id="3" name="Title 2"/>
          <p:cNvSpPr>
            <a:spLocks noGrp="1"/>
          </p:cNvSpPr>
          <p:nvPr>
            <p:ph type="title"/>
          </p:nvPr>
        </p:nvSpPr>
        <p:spPr/>
        <p:txBody>
          <a:bodyPr/>
          <a:lstStyle/>
          <a:p>
            <a:pPr algn="ctr"/>
            <a:r>
              <a:rPr smtClean="0"/>
              <a:t>What about stores?</a:t>
            </a:r>
            <a:endParaRPr lang="en-US" dirty="0"/>
          </a:p>
        </p:txBody>
      </p:sp>
      <p:sp>
        <p:nvSpPr>
          <p:cNvPr id="4" name="TextBox 3"/>
          <p:cNvSpPr txBox="1"/>
          <p:nvPr/>
        </p:nvSpPr>
        <p:spPr>
          <a:xfrm>
            <a:off x="1066800" y="5562600"/>
            <a:ext cx="6781800" cy="954107"/>
          </a:xfrm>
          <a:prstGeom prst="rect">
            <a:avLst/>
          </a:prstGeom>
          <a:noFill/>
        </p:spPr>
        <p:txBody>
          <a:bodyPr wrap="square" rtlCol="0">
            <a:spAutoFit/>
          </a:bodyPr>
          <a:lstStyle/>
          <a:p>
            <a:pPr algn="ctr"/>
            <a:r>
              <a:rPr lang="en-US" sz="2800" dirty="0" smtClean="0">
                <a:solidFill>
                  <a:srgbClr val="FFFF00"/>
                </a:solidFill>
              </a:rPr>
              <a:t>Do these businesses still exist today?</a:t>
            </a:r>
          </a:p>
          <a:p>
            <a:pPr algn="ctr"/>
            <a:r>
              <a:rPr lang="en-US" sz="2800" dirty="0" smtClean="0">
                <a:solidFill>
                  <a:srgbClr val="FFFF00"/>
                </a:solidFill>
              </a:rPr>
              <a:t>What has happened to them?</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smtClean="0"/>
              <a:t>Advertising</a:t>
            </a:r>
            <a:endParaRPr lang="en-US" dirty="0"/>
          </a:p>
        </p:txBody>
      </p:sp>
      <p:sp>
        <p:nvSpPr>
          <p:cNvPr id="7" name="Content Placeholder 6"/>
          <p:cNvSpPr>
            <a:spLocks noGrp="1"/>
          </p:cNvSpPr>
          <p:nvPr>
            <p:ph sz="half" idx="2"/>
          </p:nvPr>
        </p:nvSpPr>
        <p:spPr/>
        <p:txBody>
          <a:bodyPr/>
          <a:lstStyle/>
          <a:p>
            <a:r>
              <a:rPr lang="en-US" dirty="0" smtClean="0"/>
              <a:t>Since the majority of the population was from Germany and spoke German, many stores made German advertisements</a:t>
            </a:r>
          </a:p>
          <a:p>
            <a:endParaRPr lang="en-US" dirty="0" smtClean="0"/>
          </a:p>
          <a:p>
            <a:r>
              <a:rPr lang="en-US" dirty="0" smtClean="0">
                <a:solidFill>
                  <a:srgbClr val="FFFF00"/>
                </a:solidFill>
              </a:rPr>
              <a:t>What languages are advertisements in today?</a:t>
            </a:r>
            <a:endParaRPr lang="en-US" dirty="0">
              <a:solidFill>
                <a:srgbClr val="FFFF00"/>
              </a:solidFill>
            </a:endParaRPr>
          </a:p>
        </p:txBody>
      </p:sp>
      <p:pic>
        <p:nvPicPr>
          <p:cNvPr id="2051" name="Picture 3" descr="C:\Users\jholmes.DAGOBAHSYSTEM\Dropbox\MCHS Permanent Exhibit\Photos for Jenny\German Ads\ritter1892_0001.jpg"/>
          <p:cNvPicPr>
            <a:picLocks noGrp="1" noChangeAspect="1" noChangeArrowheads="1"/>
          </p:cNvPicPr>
          <p:nvPr>
            <p:ph sz="half" idx="1"/>
          </p:nvPr>
        </p:nvPicPr>
        <p:blipFill>
          <a:blip r:embed="rId2" cstate="print"/>
          <a:srcRect/>
          <a:stretch>
            <a:fillRect/>
          </a:stretch>
        </p:blipFill>
        <p:spPr bwMode="auto">
          <a:xfrm>
            <a:off x="961071" y="1524000"/>
            <a:ext cx="3051495"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What happens to the loggers when the trees have all been cut down?</a:t>
            </a:r>
            <a:endParaRPr lang="en-US" dirty="0"/>
          </a:p>
        </p:txBody>
      </p:sp>
      <p:sp>
        <p:nvSpPr>
          <p:cNvPr id="3" name="Content Placeholder 2"/>
          <p:cNvSpPr>
            <a:spLocks noGrp="1"/>
          </p:cNvSpPr>
          <p:nvPr>
            <p:ph sz="half" idx="1"/>
          </p:nvPr>
        </p:nvSpPr>
        <p:spPr/>
        <p:txBody>
          <a:bodyPr/>
          <a:lstStyle/>
          <a:p>
            <a:pPr marL="514350" indent="-514350">
              <a:buAutoNum type="alphaUcPeriod"/>
            </a:pPr>
            <a:r>
              <a:rPr lang="en-US" dirty="0" smtClean="0"/>
              <a:t>They go home and find new jobs.</a:t>
            </a:r>
          </a:p>
          <a:p>
            <a:pPr marL="514350" indent="-514350">
              <a:buAutoNum type="alphaUcPeriod"/>
            </a:pPr>
            <a:r>
              <a:rPr lang="en-US" dirty="0" smtClean="0"/>
              <a:t>The lumber and saw mills close.</a:t>
            </a:r>
          </a:p>
          <a:p>
            <a:pPr marL="514350" indent="-514350">
              <a:buAutoNum type="alphaUcPeriod"/>
            </a:pPr>
            <a:r>
              <a:rPr lang="en-US" dirty="0" smtClean="0"/>
              <a:t>New industry is created in its place.</a:t>
            </a:r>
          </a:p>
          <a:p>
            <a:pPr marL="514350" indent="-514350">
              <a:buAutoNum type="alphaUcPeriod"/>
            </a:pPr>
            <a:r>
              <a:rPr lang="en-US" dirty="0" smtClean="0"/>
              <a:t>All of the above</a:t>
            </a:r>
          </a:p>
          <a:p>
            <a:pPr marL="514350" indent="-514350">
              <a:buAutoNum type="alphaUcPeriod"/>
            </a:pPr>
            <a:endParaRPr lang="en-US" dirty="0" smtClean="0"/>
          </a:p>
          <a:p>
            <a:pPr marL="514350" indent="-514350">
              <a:buNone/>
            </a:pPr>
            <a:endParaRPr lang="en-US" dirty="0"/>
          </a:p>
        </p:txBody>
      </p:sp>
      <p:pic>
        <p:nvPicPr>
          <p:cNvPr id="3074" name="Picture 2" descr="C:\Users\jholmes.DAGOBAHSYSTEM\Dropbox\MCHS Permanent Exhibit\cut over land_0001.jpg"/>
          <p:cNvPicPr>
            <a:picLocks noGrp="1" noChangeAspect="1" noChangeArrowheads="1"/>
          </p:cNvPicPr>
          <p:nvPr>
            <p:ph sz="half" idx="2"/>
          </p:nvPr>
        </p:nvPicPr>
        <p:blipFill>
          <a:blip r:embed="rId2" cstate="print"/>
          <a:srcRect/>
          <a:stretch>
            <a:fillRect/>
          </a:stretch>
        </p:blipFill>
        <p:spPr bwMode="auto">
          <a:xfrm>
            <a:off x="4724400" y="1676400"/>
            <a:ext cx="4059238" cy="26665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p:cBhvr override="childStyle">
                                        <p:cTn id="30"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What else can you make out of wood besides lumber?</a:t>
            </a:r>
            <a:endParaRPr lang="en-US" dirty="0"/>
          </a:p>
        </p:txBody>
      </p:sp>
      <p:sp>
        <p:nvSpPr>
          <p:cNvPr id="3" name="Content Placeholder 2"/>
          <p:cNvSpPr>
            <a:spLocks noGrp="1"/>
          </p:cNvSpPr>
          <p:nvPr>
            <p:ph sz="half" idx="1"/>
          </p:nvPr>
        </p:nvSpPr>
        <p:spPr/>
        <p:txBody>
          <a:bodyPr/>
          <a:lstStyle/>
          <a:p>
            <a:r>
              <a:rPr lang="en-US" dirty="0" smtClean="0"/>
              <a:t>Excelsior Companies made packing materials</a:t>
            </a:r>
          </a:p>
          <a:p>
            <a:r>
              <a:rPr lang="en-US" dirty="0" smtClean="0">
                <a:solidFill>
                  <a:srgbClr val="FFFF00"/>
                </a:solidFill>
              </a:rPr>
              <a:t>Box factories </a:t>
            </a:r>
            <a:r>
              <a:rPr lang="en-US" dirty="0" smtClean="0"/>
              <a:t>made wooden shipping boxes</a:t>
            </a:r>
          </a:p>
          <a:p>
            <a:r>
              <a:rPr lang="en-US" dirty="0" err="1" smtClean="0"/>
              <a:t>Werheim</a:t>
            </a:r>
            <a:r>
              <a:rPr lang="en-US" dirty="0" smtClean="0"/>
              <a:t> Manufacturing Company made wood trim, </a:t>
            </a:r>
            <a:r>
              <a:rPr lang="en-US" dirty="0" smtClean="0">
                <a:solidFill>
                  <a:srgbClr val="FFFF00"/>
                </a:solidFill>
              </a:rPr>
              <a:t>window molding</a:t>
            </a:r>
            <a:r>
              <a:rPr lang="en-US" dirty="0" smtClean="0"/>
              <a:t>, and doors.</a:t>
            </a:r>
          </a:p>
          <a:p>
            <a:r>
              <a:rPr lang="en-US" dirty="0" smtClean="0">
                <a:solidFill>
                  <a:srgbClr val="FFFF00"/>
                </a:solidFill>
              </a:rPr>
              <a:t>Paper Mills </a:t>
            </a:r>
            <a:r>
              <a:rPr lang="en-US" dirty="0" smtClean="0"/>
              <a:t>began</a:t>
            </a:r>
            <a:endParaRPr lang="en-US" dirty="0"/>
          </a:p>
        </p:txBody>
      </p:sp>
      <p:pic>
        <p:nvPicPr>
          <p:cNvPr id="2050" name="Picture 2" descr="C:\Users\jholmes.DAGOBAHSYSTEM\Downloads\werheim18inhoriz.jpg"/>
          <p:cNvPicPr>
            <a:picLocks noGrp="1" noChangeAspect="1" noChangeArrowheads="1"/>
          </p:cNvPicPr>
          <p:nvPr>
            <p:ph sz="half" idx="2"/>
          </p:nvPr>
        </p:nvPicPr>
        <p:blipFill>
          <a:blip r:embed="rId2" cstate="print"/>
          <a:srcRect/>
          <a:stretch>
            <a:fillRect/>
          </a:stretch>
        </p:blipFill>
        <p:spPr bwMode="auto">
          <a:xfrm>
            <a:off x="4648200" y="1600200"/>
            <a:ext cx="4059238" cy="2436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"The </a:t>
            </a:r>
            <a:r>
              <a:rPr smtClean="0">
                <a:solidFill>
                  <a:srgbClr val="FFFF00"/>
                </a:solidFill>
              </a:rPr>
              <a:t>Wausau Group</a:t>
            </a:r>
            <a:r>
              <a:rPr smtClean="0"/>
              <a:t>"</a:t>
            </a:r>
            <a:endParaRPr lang="en-US" dirty="0"/>
          </a:p>
        </p:txBody>
      </p:sp>
      <p:pic>
        <p:nvPicPr>
          <p:cNvPr id="5" name="Content Placeholder 4" descr="wausau group.jpg"/>
          <p:cNvPicPr>
            <a:picLocks noGrp="1" noChangeAspect="1"/>
          </p:cNvPicPr>
          <p:nvPr>
            <p:ph sz="half" idx="1"/>
          </p:nvPr>
        </p:nvPicPr>
        <p:blipFill>
          <a:blip r:embed="rId2" cstate="print"/>
          <a:stretch>
            <a:fillRect/>
          </a:stretch>
        </p:blipFill>
        <p:spPr>
          <a:xfrm>
            <a:off x="533400" y="1752600"/>
            <a:ext cx="4059238" cy="2285436"/>
          </a:xfrm>
        </p:spPr>
      </p:pic>
      <p:sp>
        <p:nvSpPr>
          <p:cNvPr id="4" name="Content Placeholder 3"/>
          <p:cNvSpPr>
            <a:spLocks noGrp="1"/>
          </p:cNvSpPr>
          <p:nvPr>
            <p:ph sz="half" idx="2"/>
          </p:nvPr>
        </p:nvSpPr>
        <p:spPr/>
        <p:txBody>
          <a:bodyPr/>
          <a:lstStyle/>
          <a:p>
            <a:r>
              <a:rPr lang="en-US" dirty="0" smtClean="0"/>
              <a:t>These </a:t>
            </a:r>
            <a:r>
              <a:rPr lang="en-US" dirty="0" smtClean="0">
                <a:solidFill>
                  <a:srgbClr val="FFFF00"/>
                </a:solidFill>
              </a:rPr>
              <a:t>prominent </a:t>
            </a:r>
            <a:r>
              <a:rPr lang="en-US" dirty="0" smtClean="0"/>
              <a:t>business leaders met in 1901 to discuss how to </a:t>
            </a:r>
            <a:r>
              <a:rPr lang="en-US" dirty="0" smtClean="0">
                <a:solidFill>
                  <a:srgbClr val="FFFF00"/>
                </a:solidFill>
              </a:rPr>
              <a:t>revitalize </a:t>
            </a:r>
            <a:r>
              <a:rPr lang="en-US" dirty="0" smtClean="0"/>
              <a:t>the local economy.</a:t>
            </a:r>
          </a:p>
          <a:p>
            <a:r>
              <a:rPr lang="en-US" dirty="0" smtClean="0"/>
              <a:t>They helped create paper mills, the electric trolley line in Wausau, and created Employers Mutual Liability Insurance Company.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err="1" smtClean="0"/>
              <a:t>Greenheck</a:t>
            </a:r>
            <a:endParaRPr lang="en-US" dirty="0" smtClean="0"/>
          </a:p>
          <a:p>
            <a:pPr lvl="1"/>
            <a:r>
              <a:rPr lang="en-US" dirty="0" smtClean="0"/>
              <a:t>1947 brothers Bernie and Bob </a:t>
            </a:r>
            <a:r>
              <a:rPr lang="en-US" dirty="0" err="1" smtClean="0"/>
              <a:t>Greenheck</a:t>
            </a:r>
            <a:r>
              <a:rPr lang="en-US" dirty="0" smtClean="0"/>
              <a:t> opened a metal shop in Schofield</a:t>
            </a:r>
          </a:p>
          <a:p>
            <a:pPr lvl="1"/>
            <a:r>
              <a:rPr lang="en-US" dirty="0" smtClean="0"/>
              <a:t>Mid 1990s sales topped $100 million due to excellent products</a:t>
            </a:r>
          </a:p>
          <a:p>
            <a:r>
              <a:rPr lang="en-US" dirty="0" smtClean="0"/>
              <a:t>Wausau Tile</a:t>
            </a:r>
          </a:p>
          <a:p>
            <a:pPr lvl="1"/>
            <a:r>
              <a:rPr lang="en-US" dirty="0" smtClean="0"/>
              <a:t>Ed </a:t>
            </a:r>
            <a:r>
              <a:rPr lang="en-US" dirty="0" err="1" smtClean="0"/>
              <a:t>Creske</a:t>
            </a:r>
            <a:r>
              <a:rPr lang="en-US" dirty="0" smtClean="0"/>
              <a:t> began working in his Mosinee garage in 1953 making flooring and pebble covered waste containers</a:t>
            </a:r>
          </a:p>
          <a:p>
            <a:pPr lvl="1"/>
            <a:r>
              <a:rPr lang="en-US" dirty="0" smtClean="0"/>
              <a:t>Supplies companies like McDonalds</a:t>
            </a:r>
          </a:p>
          <a:p>
            <a:r>
              <a:rPr lang="en-US" dirty="0" smtClean="0"/>
              <a:t>Eastbay</a:t>
            </a:r>
          </a:p>
          <a:p>
            <a:pPr lvl="1"/>
            <a:r>
              <a:rPr lang="en-US" dirty="0" smtClean="0"/>
              <a:t>In 1980 Art </a:t>
            </a:r>
            <a:r>
              <a:rPr lang="en-US" dirty="0" err="1" smtClean="0"/>
              <a:t>Juedes</a:t>
            </a:r>
            <a:r>
              <a:rPr lang="en-US" dirty="0" smtClean="0"/>
              <a:t> and Rick Gering began educating athletes about running shoes</a:t>
            </a:r>
          </a:p>
          <a:p>
            <a:pPr lvl="1"/>
            <a:r>
              <a:rPr lang="en-US" dirty="0" smtClean="0"/>
              <a:t>1995 sales exceeded $</a:t>
            </a:r>
            <a:r>
              <a:rPr lang="en-US" smtClean="0"/>
              <a:t>100 million; </a:t>
            </a:r>
            <a:r>
              <a:rPr lang="en-US" dirty="0" smtClean="0"/>
              <a:t>it is now owned by Footlocker</a:t>
            </a:r>
            <a:endParaRPr lang="en-US" dirty="0"/>
          </a:p>
        </p:txBody>
      </p:sp>
      <p:sp>
        <p:nvSpPr>
          <p:cNvPr id="5" name="Title 4"/>
          <p:cNvSpPr>
            <a:spLocks noGrp="1"/>
          </p:cNvSpPr>
          <p:nvPr>
            <p:ph type="title"/>
          </p:nvPr>
        </p:nvSpPr>
        <p:spPr/>
        <p:txBody>
          <a:bodyPr>
            <a:normAutofit fontScale="90000"/>
          </a:bodyPr>
          <a:lstStyle/>
          <a:p>
            <a:pPr algn="ctr"/>
            <a:r>
              <a:rPr smtClean="0"/>
              <a:t>W</a:t>
            </a:r>
            <a:r>
              <a:rPr lang="en-US" dirty="0" smtClean="0"/>
              <a:t>h</a:t>
            </a:r>
            <a:r>
              <a:rPr smtClean="0"/>
              <a:t>at local business today were formed in Wausau?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97</TotalTime>
  <Words>518</Words>
  <Application>Microsoft Office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Business Our Stories: The History of Marthon County Exhibit Marathon County Historical Society</vt:lpstr>
      <vt:lpstr>You move to a desolate piece of land, what supplies will you run out of first?</vt:lpstr>
      <vt:lpstr>Where do you think early settlers replaced their dwindling supplies?</vt:lpstr>
      <vt:lpstr>What about stores?</vt:lpstr>
      <vt:lpstr>Advertising</vt:lpstr>
      <vt:lpstr>What happens to the loggers when the trees have all been cut down?</vt:lpstr>
      <vt:lpstr>What else can you make out of wood besides lumber?</vt:lpstr>
      <vt:lpstr>"The Wausau Group"</vt:lpstr>
      <vt:lpstr>What local business today were formed in Wausau?</vt:lpstr>
      <vt:lpstr>Discussion Questions</vt:lpstr>
      <vt:lpstr>End of Business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dc:creator>JHolmes</dc:creator>
  <cp:lastModifiedBy>JHolmes</cp:lastModifiedBy>
  <cp:revision>15</cp:revision>
  <dcterms:created xsi:type="dcterms:W3CDTF">2013-10-19T16:19:56Z</dcterms:created>
  <dcterms:modified xsi:type="dcterms:W3CDTF">2013-11-13T01:21:04Z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