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9"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6A50978-09E0-4530-8ABB-16670DBDDF02}" type="datetimeFigureOut">
              <a:rPr lang="en-US" smtClean="0"/>
              <a:pPr/>
              <a:t>11/12/2013</a:t>
            </a:fld>
            <a:endParaRPr lang="en-US"/>
          </a:p>
        </p:txBody>
      </p:sp>
      <p:sp>
        <p:nvSpPr>
          <p:cNvPr id="16" name="Slide Number Placeholder 15"/>
          <p:cNvSpPr>
            <a:spLocks noGrp="1"/>
          </p:cNvSpPr>
          <p:nvPr>
            <p:ph type="sldNum" sz="quarter" idx="11"/>
          </p:nvPr>
        </p:nvSpPr>
        <p:spPr/>
        <p:txBody>
          <a:bodyPr/>
          <a:lstStyle/>
          <a:p>
            <a:fld id="{8F7C8F90-1220-4E58-ABC6-2EAD9D6A78FF}"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A50978-09E0-4530-8ABB-16670DBDDF02}"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C8F90-1220-4E58-ABC6-2EAD9D6A78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A50978-09E0-4530-8ABB-16670DBDDF02}"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C8F90-1220-4E58-ABC6-2EAD9D6A78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6A50978-09E0-4530-8ABB-16670DBDDF02}" type="datetimeFigureOut">
              <a:rPr lang="en-US" smtClean="0"/>
              <a:pPr/>
              <a:t>11/12/2013</a:t>
            </a:fld>
            <a:endParaRPr lang="en-US"/>
          </a:p>
        </p:txBody>
      </p:sp>
      <p:sp>
        <p:nvSpPr>
          <p:cNvPr id="15" name="Slide Number Placeholder 14"/>
          <p:cNvSpPr>
            <a:spLocks noGrp="1"/>
          </p:cNvSpPr>
          <p:nvPr>
            <p:ph type="sldNum" sz="quarter" idx="15"/>
          </p:nvPr>
        </p:nvSpPr>
        <p:spPr/>
        <p:txBody>
          <a:bodyPr/>
          <a:lstStyle>
            <a:lvl1pPr algn="ctr">
              <a:defRPr/>
            </a:lvl1pPr>
          </a:lstStyle>
          <a:p>
            <a:fld id="{8F7C8F90-1220-4E58-ABC6-2EAD9D6A78FF}"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6A50978-09E0-4530-8ABB-16670DBDDF02}"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C8F90-1220-4E58-ABC6-2EAD9D6A78FF}"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6A50978-09E0-4530-8ABB-16670DBDDF02}" type="datetimeFigureOut">
              <a:rPr lang="en-US" smtClean="0"/>
              <a:pPr/>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C8F90-1220-4E58-ABC6-2EAD9D6A78FF}"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F7C8F90-1220-4E58-ABC6-2EAD9D6A78FF}"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A6A50978-09E0-4530-8ABB-16670DBDDF02}" type="datetimeFigureOut">
              <a:rPr lang="en-US" smtClean="0"/>
              <a:pPr/>
              <a:t>11/12/2013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6A50978-09E0-4530-8ABB-16670DBDDF02}" type="datetimeFigureOut">
              <a:rPr lang="en-US" smtClean="0"/>
              <a:pPr/>
              <a:t>11/12/2013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7C8F90-1220-4E58-ABC6-2EAD9D6A78FF}"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50978-09E0-4530-8ABB-16670DBDDF02}" type="datetimeFigureOut">
              <a:rPr lang="en-US" smtClean="0"/>
              <a:pPr/>
              <a:t>11/12/2013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7C8F90-1220-4E58-ABC6-2EAD9D6A78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6A50978-09E0-4530-8ABB-16670DBDDF02}" type="datetimeFigureOut">
              <a:rPr lang="en-US" smtClean="0"/>
              <a:pPr/>
              <a:t>11/12/2013</a:t>
            </a:fld>
            <a:endParaRPr lang="en-US"/>
          </a:p>
        </p:txBody>
      </p:sp>
      <p:sp>
        <p:nvSpPr>
          <p:cNvPr id="9" name="Slide Number Placeholder 8"/>
          <p:cNvSpPr>
            <a:spLocks noGrp="1"/>
          </p:cNvSpPr>
          <p:nvPr>
            <p:ph type="sldNum" sz="quarter" idx="15"/>
          </p:nvPr>
        </p:nvSpPr>
        <p:spPr/>
        <p:txBody>
          <a:bodyPr/>
          <a:lstStyle/>
          <a:p>
            <a:fld id="{8F7C8F90-1220-4E58-ABC6-2EAD9D6A78FF}"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6A50978-09E0-4530-8ABB-16670DBDDF02}" type="datetimeFigureOut">
              <a:rPr lang="en-US" smtClean="0"/>
              <a:pPr/>
              <a:t>11/12/2013</a:t>
            </a:fld>
            <a:endParaRPr lang="en-US"/>
          </a:p>
        </p:txBody>
      </p:sp>
      <p:sp>
        <p:nvSpPr>
          <p:cNvPr id="9" name="Slide Number Placeholder 8"/>
          <p:cNvSpPr>
            <a:spLocks noGrp="1"/>
          </p:cNvSpPr>
          <p:nvPr>
            <p:ph type="sldNum" sz="quarter" idx="11"/>
          </p:nvPr>
        </p:nvSpPr>
        <p:spPr/>
        <p:txBody>
          <a:bodyPr/>
          <a:lstStyle/>
          <a:p>
            <a:fld id="{8F7C8F90-1220-4E58-ABC6-2EAD9D6A78F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6A50978-09E0-4530-8ABB-16670DBDDF02}" type="datetimeFigureOut">
              <a:rPr lang="en-US" smtClean="0"/>
              <a:pPr/>
              <a:t>11/12/2013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F7C8F90-1220-4E58-ABC6-2EAD9D6A78FF}"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699804"/>
            <a:ext cx="8305800" cy="2396196"/>
          </a:xfrm>
        </p:spPr>
        <p:txBody>
          <a:bodyPr/>
          <a:lstStyle/>
          <a:p>
            <a:r>
              <a:rPr lang="en-US" dirty="0" smtClean="0"/>
              <a:t>State Standards:</a:t>
            </a:r>
          </a:p>
          <a:p>
            <a:r>
              <a:rPr lang="en-US" sz="1400" b="1" dirty="0" smtClean="0"/>
              <a:t>B.8.1</a:t>
            </a:r>
            <a:r>
              <a:rPr lang="en-US" sz="1400" dirty="0" smtClean="0"/>
              <a:t> Interpret the past using a variety of sources, such as biographies, diaries, journals, artifacts, eyewitness interviews, and other primary source materials, and evaluate the credibility of </a:t>
            </a:r>
            <a:r>
              <a:rPr lang="en-US" sz="1400" smtClean="0"/>
              <a:t>sources used.</a:t>
            </a:r>
          </a:p>
          <a:p>
            <a:r>
              <a:rPr lang="en-US" sz="1400" b="1" dirty="0" smtClean="0"/>
              <a:t>B.8.8</a:t>
            </a:r>
            <a:r>
              <a:rPr lang="en-US" sz="1400" dirty="0" smtClean="0"/>
              <a:t> Identify major scientific discoveries and technological innovations and describe their social and economic effects on society.</a:t>
            </a:r>
          </a:p>
          <a:p>
            <a:r>
              <a:rPr lang="en-US" sz="1400" b="1" dirty="0" smtClean="0"/>
              <a:t>D.8.9</a:t>
            </a:r>
            <a:r>
              <a:rPr lang="en-US" sz="1400" dirty="0" smtClean="0"/>
              <a:t> Explain why the earning power of workers depends on their productivity and the market value of what they produce. </a:t>
            </a:r>
          </a:p>
          <a:p>
            <a:endParaRPr lang="en-US" dirty="0" smtClean="0"/>
          </a:p>
        </p:txBody>
      </p:sp>
      <p:sp>
        <p:nvSpPr>
          <p:cNvPr id="2" name="Title 1"/>
          <p:cNvSpPr>
            <a:spLocks noGrp="1"/>
          </p:cNvSpPr>
          <p:nvPr>
            <p:ph type="ctrTitle"/>
          </p:nvPr>
        </p:nvSpPr>
        <p:spPr/>
        <p:txBody>
          <a:bodyPr/>
          <a:lstStyle/>
          <a:p>
            <a:r>
              <a:rPr smtClean="0"/>
              <a:t>Farming and Dairy in the 1870s</a:t>
            </a:r>
            <a:br>
              <a:rPr smtClean="0"/>
            </a:br>
            <a:r>
              <a:rPr sz="1200" smtClean="0"/>
              <a:t>Our Stories: The History of Marathon County Exhibit</a:t>
            </a:r>
            <a:br>
              <a:rPr sz="1200" smtClean="0"/>
            </a:br>
            <a:r>
              <a:rPr sz="1200" smtClean="0"/>
              <a:t>Marathon County Historical Society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“We milked 14 or 16 cows. We hauled (the milk) to a cheese factory two miles away. First it was a creamery, they made butter, and then cheese got to be the important thing, so they separated for cheese. The whey was dumped and later on they said, shucks, we better skim that whey and make butter out of the cream from the fat that was in there. The rest of it was mainly dumped. Then they found that it was good hog feed.”</a:t>
            </a:r>
          </a:p>
          <a:p>
            <a:pPr>
              <a:buNone/>
            </a:pPr>
            <a:r>
              <a:rPr lang="en-US" dirty="0" smtClean="0"/>
              <a:t>						-</a:t>
            </a:r>
            <a:r>
              <a:rPr lang="en-US" dirty="0" err="1" smtClean="0"/>
              <a:t>Ema</a:t>
            </a:r>
            <a:r>
              <a:rPr lang="en-US" dirty="0" smtClean="0"/>
              <a:t> Zimmermann</a:t>
            </a:r>
            <a:endParaRPr lang="en-US" dirty="0"/>
          </a:p>
        </p:txBody>
      </p:sp>
      <p:sp>
        <p:nvSpPr>
          <p:cNvPr id="3" name="Title 2"/>
          <p:cNvSpPr>
            <a:spLocks noGrp="1"/>
          </p:cNvSpPr>
          <p:nvPr>
            <p:ph type="title"/>
          </p:nvPr>
        </p:nvSpPr>
        <p:spPr/>
        <p:txBody>
          <a:bodyPr/>
          <a:lstStyle/>
          <a:p>
            <a:pPr algn="ctr"/>
            <a:r>
              <a:rPr smtClean="0"/>
              <a:t>Was every part of the milk used?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Why is dairy farming prominent in Marathon County?</a:t>
            </a:r>
          </a:p>
          <a:p>
            <a:pPr>
              <a:buNone/>
            </a:pPr>
            <a:endParaRPr lang="en-US" dirty="0" smtClean="0"/>
          </a:p>
          <a:p>
            <a:r>
              <a:rPr lang="en-US" dirty="0" smtClean="0"/>
              <a:t>How did they choose which crops to grow?</a:t>
            </a:r>
          </a:p>
          <a:p>
            <a:pPr>
              <a:buNone/>
            </a:pPr>
            <a:endParaRPr lang="en-US" dirty="0" smtClean="0"/>
          </a:p>
          <a:p>
            <a:r>
              <a:rPr lang="en-US" dirty="0" smtClean="0"/>
              <a:t>Would you have put in all the work to start a farm?</a:t>
            </a:r>
          </a:p>
          <a:p>
            <a:pPr>
              <a:buNone/>
            </a:pPr>
            <a:endParaRPr lang="en-US" dirty="0" smtClean="0"/>
          </a:p>
          <a:p>
            <a:r>
              <a:rPr lang="en-US" dirty="0" smtClean="0"/>
              <a:t>How else could new settlers in Marathon County make money?</a:t>
            </a:r>
            <a:endParaRPr lang="en-US" dirty="0"/>
          </a:p>
        </p:txBody>
      </p:sp>
      <p:sp>
        <p:nvSpPr>
          <p:cNvPr id="3" name="Title 2"/>
          <p:cNvSpPr>
            <a:spLocks noGrp="1"/>
          </p:cNvSpPr>
          <p:nvPr>
            <p:ph type="title"/>
          </p:nvPr>
        </p:nvSpPr>
        <p:spPr/>
        <p:txBody>
          <a:bodyPr/>
          <a:lstStyle/>
          <a:p>
            <a:r>
              <a:rPr smtClean="0"/>
              <a:t>Discussion Questions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ox(i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ox(in)">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ox(in)">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smtClean="0"/>
              <a:t>End of Farming and Dairy Presentation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Permanent settlers hoping to secure the American Dream.</a:t>
            </a:r>
          </a:p>
          <a:p>
            <a:r>
              <a:rPr lang="en-US" dirty="0" smtClean="0"/>
              <a:t>In the late 1870s the government sold land for $2 an acre in 80 acre parcels.</a:t>
            </a:r>
          </a:p>
          <a:p>
            <a:r>
              <a:rPr lang="en-US" dirty="0" smtClean="0"/>
              <a:t>Many German and Irish immigrants took this offer.</a:t>
            </a:r>
          </a:p>
          <a:p>
            <a:endParaRPr lang="en-US" dirty="0" smtClean="0"/>
          </a:p>
          <a:p>
            <a:pPr>
              <a:buNone/>
            </a:pPr>
            <a:endParaRPr lang="en-US" dirty="0" smtClean="0"/>
          </a:p>
          <a:p>
            <a:pPr>
              <a:buNone/>
            </a:pPr>
            <a:r>
              <a:rPr lang="en-US" dirty="0" smtClean="0"/>
              <a:t>The land was cheap, but it needed a lot of work before a crop could be planted.</a:t>
            </a:r>
          </a:p>
          <a:p>
            <a:endParaRPr lang="en-US" dirty="0"/>
          </a:p>
        </p:txBody>
      </p:sp>
      <p:sp>
        <p:nvSpPr>
          <p:cNvPr id="3" name="Title 2"/>
          <p:cNvSpPr>
            <a:spLocks noGrp="1"/>
          </p:cNvSpPr>
          <p:nvPr>
            <p:ph type="title"/>
          </p:nvPr>
        </p:nvSpPr>
        <p:spPr/>
        <p:txBody>
          <a:bodyPr/>
          <a:lstStyle/>
          <a:p>
            <a:pPr algn="ctr"/>
            <a:r>
              <a:rPr smtClean="0"/>
              <a:t>Who is a Farmer?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ox(i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pPr algn="ctr"/>
            <a:r>
              <a:rPr smtClean="0"/>
              <a:t>How do you clear the land of trees and stumps?</a:t>
            </a:r>
            <a:endParaRPr lang="en-US" dirty="0"/>
          </a:p>
        </p:txBody>
      </p:sp>
      <p:pic>
        <p:nvPicPr>
          <p:cNvPr id="1029" name="Picture 5" descr="C:\Users\jholmes.DAGOBAHSYSTEM\Dropbox\MCHS Permanent Exhibit\cut over land_0001.jpg"/>
          <p:cNvPicPr>
            <a:picLocks noGrp="1" noChangeAspect="1" noChangeArrowheads="1"/>
          </p:cNvPicPr>
          <p:nvPr>
            <p:ph idx="1"/>
          </p:nvPr>
        </p:nvPicPr>
        <p:blipFill>
          <a:blip r:embed="rId2" cstate="print"/>
          <a:srcRect/>
          <a:stretch>
            <a:fillRect/>
          </a:stretch>
        </p:blipFill>
        <p:spPr bwMode="auto">
          <a:xfrm>
            <a:off x="685800" y="1295400"/>
            <a:ext cx="7620000" cy="500562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“My grandfather started a farm from woods, you might say. It was all woods at the time. I can often hear my grandfather tell about when they came, everything was woods and they had to cut down the trees and burn them and grub some land in order to get a harvest. They had pretty tough times in those days.”</a:t>
            </a:r>
          </a:p>
          <a:p>
            <a:pPr>
              <a:buNone/>
            </a:pPr>
            <a:r>
              <a:rPr lang="en-US" dirty="0" smtClean="0"/>
              <a:t>						-Harry </a:t>
            </a:r>
            <a:r>
              <a:rPr lang="en-US" dirty="0" err="1" smtClean="0"/>
              <a:t>Metzke</a:t>
            </a:r>
            <a:endParaRPr lang="en-US" dirty="0"/>
          </a:p>
        </p:txBody>
      </p:sp>
      <p:sp>
        <p:nvSpPr>
          <p:cNvPr id="3" name="Title 2"/>
          <p:cNvSpPr>
            <a:spLocks noGrp="1"/>
          </p:cNvSpPr>
          <p:nvPr>
            <p:ph type="title"/>
          </p:nvPr>
        </p:nvSpPr>
        <p:spPr/>
        <p:txBody>
          <a:bodyPr>
            <a:normAutofit fontScale="90000"/>
          </a:bodyPr>
          <a:lstStyle/>
          <a:p>
            <a:r>
              <a:rPr smtClean="0"/>
              <a:t>How did his grandfather clear the land?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“After the timber was cut, the pine stumps and roots were first blasted with dynamite, then the horses had to pull the stones, the huge boulders, which this good soil seemed to have. (We have) loads and loads of stones on wagons to clear the land for </a:t>
            </a:r>
            <a:r>
              <a:rPr lang="en-US" dirty="0" smtClean="0">
                <a:solidFill>
                  <a:srgbClr val="FFFF00"/>
                </a:solidFill>
              </a:rPr>
              <a:t>cultivation</a:t>
            </a:r>
            <a:r>
              <a:rPr lang="en-US" dirty="0" smtClean="0"/>
              <a:t>.”</a:t>
            </a:r>
          </a:p>
          <a:p>
            <a:pPr>
              <a:buNone/>
            </a:pPr>
            <a:r>
              <a:rPr lang="en-US" dirty="0" smtClean="0"/>
              <a:t>					-</a:t>
            </a:r>
            <a:r>
              <a:rPr lang="en-US" dirty="0" err="1" smtClean="0"/>
              <a:t>Adella</a:t>
            </a:r>
            <a:r>
              <a:rPr lang="en-US" dirty="0" smtClean="0"/>
              <a:t> </a:t>
            </a:r>
            <a:r>
              <a:rPr lang="en-US" dirty="0" err="1" smtClean="0"/>
              <a:t>Radtke</a:t>
            </a:r>
            <a:r>
              <a:rPr lang="en-US" dirty="0" smtClean="0"/>
              <a:t> Cline</a:t>
            </a:r>
          </a:p>
          <a:p>
            <a:pPr>
              <a:buNone/>
            </a:pPr>
            <a:endParaRPr lang="en-US" dirty="0" smtClean="0"/>
          </a:p>
          <a:p>
            <a:pPr>
              <a:buNone/>
            </a:pPr>
            <a:endParaRPr lang="en-US" dirty="0" smtClean="0"/>
          </a:p>
          <a:p>
            <a:pPr algn="ctr">
              <a:buNone/>
            </a:pPr>
            <a:r>
              <a:rPr lang="en-US" dirty="0" smtClean="0"/>
              <a:t>Which technique do you choose?</a:t>
            </a:r>
          </a:p>
          <a:p>
            <a:pPr>
              <a:buNone/>
            </a:pPr>
            <a:endParaRPr lang="en-US" dirty="0"/>
          </a:p>
        </p:txBody>
      </p:sp>
      <p:sp>
        <p:nvSpPr>
          <p:cNvPr id="3" name="Title 2"/>
          <p:cNvSpPr>
            <a:spLocks noGrp="1"/>
          </p:cNvSpPr>
          <p:nvPr>
            <p:ph type="title"/>
          </p:nvPr>
        </p:nvSpPr>
        <p:spPr/>
        <p:txBody>
          <a:bodyPr/>
          <a:lstStyle/>
          <a:p>
            <a:pPr algn="ctr"/>
            <a:r>
              <a:rPr smtClean="0"/>
              <a:t>How did she clear the land?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jholmes.DAGOBAHSYSTEM\Dropbox\MCHS Permanent Exhibit\Chosen for Exhibit\Make A Living\Farming\stumps_0001.jpg"/>
          <p:cNvPicPr>
            <a:picLocks noChangeAspect="1" noChangeArrowheads="1"/>
          </p:cNvPicPr>
          <p:nvPr/>
        </p:nvPicPr>
        <p:blipFill>
          <a:blip r:embed="rId2" cstate="print">
            <a:lum bright="2000" contrast="-36000"/>
          </a:blip>
          <a:srcRect/>
          <a:stretch>
            <a:fillRect/>
          </a:stretch>
        </p:blipFill>
        <p:spPr bwMode="auto">
          <a:xfrm>
            <a:off x="381000" y="1371600"/>
            <a:ext cx="8382000" cy="5306175"/>
          </a:xfrm>
          <a:prstGeom prst="rect">
            <a:avLst/>
          </a:prstGeom>
          <a:noFill/>
        </p:spPr>
      </p:pic>
      <p:sp>
        <p:nvSpPr>
          <p:cNvPr id="2" name="Content Placeholder 1"/>
          <p:cNvSpPr>
            <a:spLocks noGrp="1"/>
          </p:cNvSpPr>
          <p:nvPr>
            <p:ph idx="1"/>
          </p:nvPr>
        </p:nvSpPr>
        <p:spPr/>
        <p:txBody>
          <a:bodyPr/>
          <a:lstStyle/>
          <a:p>
            <a:r>
              <a:rPr lang="en-US" dirty="0" smtClean="0">
                <a:solidFill>
                  <a:srgbClr val="FFFF00"/>
                </a:solidFill>
              </a:rPr>
              <a:t>Subsistence farming</a:t>
            </a:r>
            <a:r>
              <a:rPr lang="en-US" dirty="0" smtClean="0">
                <a:solidFill>
                  <a:schemeClr val="bg1"/>
                </a:solidFill>
              </a:rPr>
              <a:t>, growing only enough food to feed your family was most common. </a:t>
            </a:r>
          </a:p>
          <a:p>
            <a:pPr>
              <a:buNone/>
            </a:pPr>
            <a:endParaRPr lang="en-US" dirty="0" smtClean="0">
              <a:solidFill>
                <a:schemeClr val="bg1"/>
              </a:solidFill>
            </a:endParaRPr>
          </a:p>
          <a:p>
            <a:r>
              <a:rPr lang="en-US" dirty="0" smtClean="0">
                <a:solidFill>
                  <a:schemeClr val="bg1"/>
                </a:solidFill>
              </a:rPr>
              <a:t>Rocky soil and leftover stumps mad farming difficult .</a:t>
            </a:r>
          </a:p>
          <a:p>
            <a:pPr>
              <a:buNone/>
            </a:pPr>
            <a:endParaRPr lang="en-US" dirty="0" smtClean="0">
              <a:solidFill>
                <a:schemeClr val="bg1"/>
              </a:solidFill>
            </a:endParaRPr>
          </a:p>
          <a:p>
            <a:r>
              <a:rPr lang="en-US" dirty="0" smtClean="0">
                <a:solidFill>
                  <a:schemeClr val="bg1"/>
                </a:solidFill>
              </a:rPr>
              <a:t>Many farmers worked additional jobs, such as logging during the winter.</a:t>
            </a:r>
            <a:endParaRPr lang="en-US" dirty="0">
              <a:solidFill>
                <a:schemeClr val="bg1"/>
              </a:solidFill>
            </a:endParaRPr>
          </a:p>
        </p:txBody>
      </p:sp>
      <p:sp>
        <p:nvSpPr>
          <p:cNvPr id="3" name="Title 2"/>
          <p:cNvSpPr>
            <a:spLocks noGrp="1"/>
          </p:cNvSpPr>
          <p:nvPr>
            <p:ph type="title"/>
          </p:nvPr>
        </p:nvSpPr>
        <p:spPr/>
        <p:txBody>
          <a:bodyPr>
            <a:normAutofit fontScale="90000"/>
          </a:bodyPr>
          <a:lstStyle/>
          <a:p>
            <a:r>
              <a:rPr smtClean="0">
                <a:solidFill>
                  <a:schemeClr val="bg1"/>
                </a:solidFill>
              </a:rPr>
              <a:t>How did early farmes </a:t>
            </a:r>
            <a:r>
              <a:rPr smtClean="0">
                <a:solidFill>
                  <a:srgbClr val="FFFF00"/>
                </a:solidFill>
              </a:rPr>
              <a:t>make ends meet</a:t>
            </a:r>
            <a:r>
              <a:rPr smtClean="0">
                <a:solidFill>
                  <a:schemeClr val="bg1"/>
                </a:solidFill>
              </a:rPr>
              <a:t>?</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ox(i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ox(in)">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05400"/>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They saved your back!</a:t>
            </a:r>
          </a:p>
          <a:p>
            <a:r>
              <a:rPr lang="en-US" dirty="0" smtClean="0"/>
              <a:t>Cows could prosper on smaller pieces of land with stumps and rocks in it.</a:t>
            </a:r>
          </a:p>
          <a:p>
            <a:r>
              <a:rPr lang="en-US" dirty="0" smtClean="0"/>
              <a:t>But now, what do you do with all the milk?</a:t>
            </a:r>
          </a:p>
          <a:p>
            <a:endParaRPr lang="en-US" dirty="0"/>
          </a:p>
        </p:txBody>
      </p:sp>
      <p:sp>
        <p:nvSpPr>
          <p:cNvPr id="3" name="Title 2"/>
          <p:cNvSpPr>
            <a:spLocks noGrp="1"/>
          </p:cNvSpPr>
          <p:nvPr>
            <p:ph type="title"/>
          </p:nvPr>
        </p:nvSpPr>
        <p:spPr/>
        <p:txBody>
          <a:bodyPr/>
          <a:lstStyle/>
          <a:p>
            <a:pPr algn="ctr"/>
            <a:r>
              <a:rPr smtClean="0"/>
              <a:t>Why Dairy Cows?</a:t>
            </a:r>
            <a:endParaRPr lang="en-US" dirty="0"/>
          </a:p>
        </p:txBody>
      </p:sp>
      <p:pic>
        <p:nvPicPr>
          <p:cNvPr id="1027" name="Picture 3" descr="C:\Users\jholmes.DAGOBAHSYSTEM\Dropbox\MCHS Permanent Exhibit\Photos for Jenny\farming\fenwood_0001.tif"/>
          <p:cNvPicPr>
            <a:picLocks noChangeAspect="1" noChangeArrowheads="1"/>
          </p:cNvPicPr>
          <p:nvPr/>
        </p:nvPicPr>
        <p:blipFill>
          <a:blip r:embed="rId2" cstate="print"/>
          <a:srcRect/>
          <a:stretch>
            <a:fillRect/>
          </a:stretch>
        </p:blipFill>
        <p:spPr bwMode="auto">
          <a:xfrm>
            <a:off x="2819400" y="1371600"/>
            <a:ext cx="3508248" cy="27419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box(in)">
                                      <p:cBhvr>
                                        <p:cTn id="7" dur="500"/>
                                        <p:tgtEl>
                                          <p:spTgt spid="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box(in)">
                                      <p:cBhvr>
                                        <p:cTn id="12" dur="500"/>
                                        <p:tgtEl>
                                          <p:spTgt spid="2">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box(in)">
                                      <p:cBhvr>
                                        <p:cTn id="1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Due refrigerators not being invented yet, farmers had to have their milk processed 7 days a week into cheese.</a:t>
            </a:r>
          </a:p>
          <a:p>
            <a:r>
              <a:rPr lang="en-US" dirty="0" smtClean="0"/>
              <a:t>By the 1920s cheese factories had formed </a:t>
            </a:r>
            <a:r>
              <a:rPr lang="en-US" dirty="0" smtClean="0">
                <a:solidFill>
                  <a:srgbClr val="FFFF00"/>
                </a:solidFill>
              </a:rPr>
              <a:t>cooperatives.</a:t>
            </a:r>
          </a:p>
          <a:p>
            <a:r>
              <a:rPr lang="en-US" dirty="0" smtClean="0">
                <a:solidFill>
                  <a:srgbClr val="FFFF00"/>
                </a:solidFill>
              </a:rPr>
              <a:t>Cheese factories</a:t>
            </a:r>
            <a:r>
              <a:rPr lang="en-US" dirty="0" smtClean="0"/>
              <a:t> became the center of rural communities.</a:t>
            </a:r>
          </a:p>
          <a:p>
            <a:r>
              <a:rPr lang="en-US" dirty="0" smtClean="0"/>
              <a:t>In fact, some </a:t>
            </a:r>
            <a:r>
              <a:rPr lang="en-US" dirty="0" smtClean="0">
                <a:solidFill>
                  <a:srgbClr val="FFFF00"/>
                </a:solidFill>
              </a:rPr>
              <a:t>cheese factories</a:t>
            </a:r>
            <a:r>
              <a:rPr lang="en-US" dirty="0" smtClean="0"/>
              <a:t> were the only place in the area with  a telephone and electricity!</a:t>
            </a:r>
          </a:p>
          <a:p>
            <a:pPr>
              <a:buNone/>
            </a:pPr>
            <a:endParaRPr lang="en-US" dirty="0" smtClean="0"/>
          </a:p>
          <a:p>
            <a:r>
              <a:rPr lang="en-US" dirty="0" smtClean="0"/>
              <a:t>Can you name a local cheese factory?</a:t>
            </a:r>
          </a:p>
          <a:p>
            <a:endParaRPr lang="en-US" dirty="0" smtClean="0"/>
          </a:p>
        </p:txBody>
      </p:sp>
      <p:sp>
        <p:nvSpPr>
          <p:cNvPr id="3" name="Title 2"/>
          <p:cNvSpPr>
            <a:spLocks noGrp="1"/>
          </p:cNvSpPr>
          <p:nvPr>
            <p:ph type="title"/>
          </p:nvPr>
        </p:nvSpPr>
        <p:spPr/>
        <p:txBody>
          <a:bodyPr/>
          <a:lstStyle/>
          <a:p>
            <a:pPr algn="ctr"/>
            <a:r>
              <a:rPr smtClean="0">
                <a:solidFill>
                  <a:srgbClr val="FFFF00"/>
                </a:solidFill>
              </a:rPr>
              <a:t>Cheese factories</a:t>
            </a:r>
            <a:r>
              <a:rPr smtClean="0"/>
              <a:t> were built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i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ox(in)">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“Some of my competitors were in bulk already, picking up bulk milk from the farms. I couldn’t sit back and lose all my big farmers so I went out and bought a brand new 1958 truck and brand new stainless steel tank. I bought a bunch of bulk tanks and put them into farms, set them up. There were some bigger plants around me that were taking my farmers, my big farmers. I could not afford to lose my big farms.”</a:t>
            </a:r>
          </a:p>
          <a:p>
            <a:pPr>
              <a:buNone/>
            </a:pPr>
            <a:r>
              <a:rPr lang="en-US" dirty="0" smtClean="0"/>
              <a:t>						-Charles Mullins, 1958</a:t>
            </a:r>
          </a:p>
          <a:p>
            <a:pPr>
              <a:buNone/>
            </a:pPr>
            <a:r>
              <a:rPr lang="en-US" dirty="0" smtClean="0"/>
              <a:t>						Pioneer Cheese Factory</a:t>
            </a:r>
            <a:endParaRPr lang="en-US" dirty="0"/>
          </a:p>
        </p:txBody>
      </p:sp>
      <p:sp>
        <p:nvSpPr>
          <p:cNvPr id="3" name="Title 2"/>
          <p:cNvSpPr>
            <a:spLocks noGrp="1"/>
          </p:cNvSpPr>
          <p:nvPr>
            <p:ph type="title"/>
          </p:nvPr>
        </p:nvSpPr>
        <p:spPr/>
        <p:txBody>
          <a:bodyPr/>
          <a:lstStyle/>
          <a:p>
            <a:pPr algn="ctr"/>
            <a:r>
              <a:rPr smtClean="0"/>
              <a:t>Dairy Economy</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40</TotalTime>
  <Words>694</Words>
  <Application>Microsoft Office PowerPoint</Application>
  <PresentationFormat>On-screen Show (4:3)</PresentationFormat>
  <Paragraphs>61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Paper</vt:lpstr>
      <vt:lpstr>Farming and Dairy in the 1870s Our Stories: The History of Marathon County Exhibit Marathon County Historical Society</vt:lpstr>
      <vt:lpstr>Who is a Farmer?</vt:lpstr>
      <vt:lpstr>How do you clear the land of trees and stumps?</vt:lpstr>
      <vt:lpstr>How did his grandfather clear the land?</vt:lpstr>
      <vt:lpstr>How did she clear the land?</vt:lpstr>
      <vt:lpstr>How did early farmes make ends meet?</vt:lpstr>
      <vt:lpstr>Why Dairy Cows?</vt:lpstr>
      <vt:lpstr>Cheese factories were built</vt:lpstr>
      <vt:lpstr>Dairy Economy</vt:lpstr>
      <vt:lpstr>Was every part of the milk used?</vt:lpstr>
      <vt:lpstr>Discussion Questions</vt:lpstr>
      <vt:lpstr>End of Farming and Dairy Presentation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Farming and Dairy</dc:title>
  <dc:creator>JHolmes</dc:creator>
  <cp:lastModifiedBy>JHolmes</cp:lastModifiedBy>
  <cp:revision>12</cp:revision>
  <dcterms:created xsi:type="dcterms:W3CDTF">2013-10-01T00:24:01Z</dcterms:created>
  <dcterms:modified xsi:type="dcterms:W3CDTF">2013-11-13T01:17:13Z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