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16" name="Slide Number Placeholder 15"/>
          <p:cNvSpPr>
            <a:spLocks noGrp="1"/>
          </p:cNvSpPr>
          <p:nvPr>
            <p:ph type="sldNum" sz="quarter" idx="11"/>
          </p:nvPr>
        </p:nvSpPr>
        <p:spPr/>
        <p:txBody>
          <a:bodyPr/>
          <a:lstStyle/>
          <a:p>
            <a:fld id="{55FE3FF2-F4C1-429C-9BE0-A3EC4FDF524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E3FF2-F4C1-429C-9BE0-A3EC4FDF52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E3FF2-F4C1-429C-9BE0-A3EC4FDF52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8045404-4307-45FF-B2DE-67FD3A626051}" type="datetimeFigureOut">
              <a:rPr lang="en-US" smtClean="0"/>
              <a:pPr/>
              <a:t>11/12/2013</a:t>
            </a:fld>
            <a:endParaRPr lang="en-US"/>
          </a:p>
        </p:txBody>
      </p:sp>
      <p:sp>
        <p:nvSpPr>
          <p:cNvPr id="15" name="Slide Number Placeholder 14"/>
          <p:cNvSpPr>
            <a:spLocks noGrp="1"/>
          </p:cNvSpPr>
          <p:nvPr>
            <p:ph type="sldNum" sz="quarter" idx="15"/>
          </p:nvPr>
        </p:nvSpPr>
        <p:spPr/>
        <p:txBody>
          <a:bodyPr/>
          <a:lstStyle>
            <a:lvl1pPr algn="ctr">
              <a:defRPr/>
            </a:lvl1pPr>
          </a:lstStyle>
          <a:p>
            <a:fld id="{55FE3FF2-F4C1-429C-9BE0-A3EC4FDF524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E3FF2-F4C1-429C-9BE0-A3EC4FDF524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E3FF2-F4C1-429C-9BE0-A3EC4FDF524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5FE3FF2-F4C1-429C-9BE0-A3EC4FDF524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E3FF2-F4C1-429C-9BE0-A3EC4FDF524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E3FF2-F4C1-429C-9BE0-A3EC4FDF52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8045404-4307-45FF-B2DE-67FD3A626051}" type="datetimeFigureOut">
              <a:rPr lang="en-US" smtClean="0"/>
              <a:pPr/>
              <a:t>11/12/2013</a:t>
            </a:fld>
            <a:endParaRPr lang="en-US"/>
          </a:p>
        </p:txBody>
      </p:sp>
      <p:sp>
        <p:nvSpPr>
          <p:cNvPr id="9" name="Slide Number Placeholder 8"/>
          <p:cNvSpPr>
            <a:spLocks noGrp="1"/>
          </p:cNvSpPr>
          <p:nvPr>
            <p:ph type="sldNum" sz="quarter" idx="15"/>
          </p:nvPr>
        </p:nvSpPr>
        <p:spPr/>
        <p:txBody>
          <a:bodyPr/>
          <a:lstStyle/>
          <a:p>
            <a:fld id="{55FE3FF2-F4C1-429C-9BE0-A3EC4FDF524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8045404-4307-45FF-B2DE-67FD3A626051}" type="datetimeFigureOut">
              <a:rPr lang="en-US" smtClean="0"/>
              <a:pPr/>
              <a:t>11/12/2013</a:t>
            </a:fld>
            <a:endParaRPr lang="en-US"/>
          </a:p>
        </p:txBody>
      </p:sp>
      <p:sp>
        <p:nvSpPr>
          <p:cNvPr id="9" name="Slide Number Placeholder 8"/>
          <p:cNvSpPr>
            <a:spLocks noGrp="1"/>
          </p:cNvSpPr>
          <p:nvPr>
            <p:ph type="sldNum" sz="quarter" idx="11"/>
          </p:nvPr>
        </p:nvSpPr>
        <p:spPr/>
        <p:txBody>
          <a:bodyPr/>
          <a:lstStyle/>
          <a:p>
            <a:fld id="{55FE3FF2-F4C1-429C-9BE0-A3EC4FDF524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8045404-4307-45FF-B2DE-67FD3A626051}" type="datetimeFigureOut">
              <a:rPr lang="en-US" smtClean="0"/>
              <a:pPr/>
              <a:t>11/12/2013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5FE3FF2-F4C1-429C-9BE0-A3EC4FDF524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167596"/>
          </a:xfrm>
        </p:spPr>
        <p:txBody>
          <a:bodyPr/>
          <a:lstStyle/>
          <a:p>
            <a:r>
              <a:rPr lang="en-US" dirty="0" smtClean="0"/>
              <a:t>State Standards:</a:t>
            </a:r>
          </a:p>
          <a:p>
            <a:r>
              <a:rPr lang="en-US" sz="1200" b="1" dirty="0" smtClean="0"/>
              <a:t>B.4.1</a:t>
            </a:r>
            <a:r>
              <a:rPr lang="en-US" sz="1200" dirty="0" smtClean="0"/>
              <a:t> Identify and examine various sources of information that are used for constructing an understanding of the past, such as artifacts, documents, letters, diaries, maps, textbooks, photos, paintings, architecture, oral presentations, graphs, and charts</a:t>
            </a:r>
          </a:p>
          <a:p>
            <a:r>
              <a:rPr lang="en-US" sz="1200" dirty="0" smtClean="0"/>
              <a:t> </a:t>
            </a:r>
            <a:r>
              <a:rPr lang="en-US" sz="1200" b="1" dirty="0" smtClean="0"/>
              <a:t>B.4.4</a:t>
            </a:r>
            <a:r>
              <a:rPr lang="en-US" sz="1200" dirty="0" smtClean="0"/>
              <a:t> Compare and contrast changes in contemporary life with life in the past by looking at social, economic, political, and cultural roles played by individuals and groups</a:t>
            </a:r>
          </a:p>
          <a:p>
            <a:r>
              <a:rPr lang="en-US" sz="1200" dirty="0" smtClean="0"/>
              <a:t> </a:t>
            </a:r>
            <a:r>
              <a:rPr lang="en-US" sz="1200" b="1" dirty="0" smtClean="0"/>
              <a:t>E.4.3</a:t>
            </a:r>
            <a:r>
              <a:rPr lang="en-US" sz="1200" dirty="0" smtClean="0"/>
              <a:t> Describe how families are alike and different, comparing characteristics such as size, hobbies, celebrations, where families live, and how they make a living</a:t>
            </a:r>
          </a:p>
        </p:txBody>
      </p:sp>
      <p:sp>
        <p:nvSpPr>
          <p:cNvPr id="2" name="Title 1"/>
          <p:cNvSpPr>
            <a:spLocks noGrp="1"/>
          </p:cNvSpPr>
          <p:nvPr>
            <p:ph type="ctrTitle"/>
          </p:nvPr>
        </p:nvSpPr>
        <p:spPr/>
        <p:txBody>
          <a:bodyPr/>
          <a:lstStyle/>
          <a:p>
            <a:r>
              <a:rPr smtClean="0"/>
              <a:t>How We Have Fun</a:t>
            </a:r>
            <a:br>
              <a:rPr smtClean="0"/>
            </a:br>
            <a:r>
              <a:rPr sz="1200" smtClean="0"/>
              <a:t>Our Stories: T</a:t>
            </a:r>
            <a:r>
              <a:rPr lang="en-US" sz="1200" dirty="0" smtClean="0"/>
              <a:t>h</a:t>
            </a:r>
            <a:r>
              <a:rPr sz="1200" smtClean="0"/>
              <a:t>e History of Marathon County Exhibit</a:t>
            </a:r>
            <a:br>
              <a:rPr sz="1200" smtClean="0"/>
            </a:br>
            <a:r>
              <a:rPr sz="1200" smtClean="0"/>
              <a:t>Marathon County Historical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r>
              <a:rPr lang="en-US" dirty="0" smtClean="0"/>
              <a:t>Do you celebrate New Year’s Eve similarly or differently?</a:t>
            </a:r>
          </a:p>
          <a:p>
            <a:r>
              <a:rPr lang="en-US" dirty="0" smtClean="0"/>
              <a:t>Would you prefer to go to a movie or a play? Do you think people in the 1920s would prefer a movie or a play? Why?</a:t>
            </a:r>
          </a:p>
          <a:p>
            <a:r>
              <a:rPr lang="en-US" dirty="0" smtClean="0"/>
              <a:t>What use would skis have besides entertainment?</a:t>
            </a:r>
          </a:p>
          <a:p>
            <a:r>
              <a:rPr lang="en-US" dirty="0" smtClean="0"/>
              <a:t>Have you learned to swim? Where? How?</a:t>
            </a:r>
          </a:p>
          <a:p>
            <a:r>
              <a:rPr lang="en-US" dirty="0" smtClean="0"/>
              <a:t>Have you ever entered a contest? What did you have to do to prepare?</a:t>
            </a:r>
          </a:p>
          <a:p>
            <a:r>
              <a:rPr lang="en-US" dirty="0" smtClean="0"/>
              <a:t>How do you celebrate birthdays?</a:t>
            </a:r>
          </a:p>
          <a:p>
            <a:r>
              <a:rPr lang="en-US" dirty="0" smtClean="0"/>
              <a:t>Have the way people of Marathon County have fun changed much over the years?</a:t>
            </a:r>
          </a:p>
          <a:p>
            <a:endParaRPr lang="en-US" dirty="0" smtClean="0"/>
          </a:p>
          <a:p>
            <a:endParaRPr lang="en-US" dirty="0"/>
          </a:p>
        </p:txBody>
      </p:sp>
      <p:sp>
        <p:nvSpPr>
          <p:cNvPr id="5" name="Title 4"/>
          <p:cNvSpPr>
            <a:spLocks noGrp="1"/>
          </p:cNvSpPr>
          <p:nvPr>
            <p:ph type="title"/>
          </p:nvPr>
        </p:nvSpPr>
        <p:spPr/>
        <p:txBody>
          <a:bodyPr/>
          <a:lstStyle/>
          <a:p>
            <a:pPr algn="ctr"/>
            <a:r>
              <a:rPr smtClean="0"/>
              <a:t>Discussion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smtClean="0"/>
              <a:t>End of How We Have Fun Presentation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smtClean="0"/>
              <a:t>What do you do for fun in Marathon County?</a:t>
            </a:r>
            <a:endParaRPr lang="en-US" dirty="0"/>
          </a:p>
        </p:txBody>
      </p:sp>
      <p:pic>
        <p:nvPicPr>
          <p:cNvPr id="1026" name="Picture 2" descr="C:\Users\jholmes.DAGOBAHSYSTEM\AppData\Local\Microsoft\Windows\Temporary Internet Files\Content.IE5\DB1SYDDP\MC900230911[1].wmf"/>
          <p:cNvPicPr>
            <a:picLocks noGrp="1" noChangeAspect="1" noChangeArrowheads="1"/>
          </p:cNvPicPr>
          <p:nvPr>
            <p:ph idx="1"/>
          </p:nvPr>
        </p:nvPicPr>
        <p:blipFill>
          <a:blip r:embed="rId2"/>
          <a:srcRect/>
          <a:stretch>
            <a:fillRect/>
          </a:stretch>
        </p:blipFill>
        <p:spPr bwMode="auto">
          <a:xfrm>
            <a:off x="3505200" y="2057400"/>
            <a:ext cx="2224135" cy="946087"/>
          </a:xfrm>
          <a:prstGeom prst="rect">
            <a:avLst/>
          </a:prstGeom>
          <a:noFill/>
        </p:spPr>
      </p:pic>
      <p:pic>
        <p:nvPicPr>
          <p:cNvPr id="1031" name="Picture 7" descr="C:\Users\jholmes.DAGOBAHSYSTEM\AppData\Local\Microsoft\Windows\Temporary Internet Files\Content.IE5\5KH7T9K0\MC900183128[1].wmf"/>
          <p:cNvPicPr>
            <a:picLocks noChangeAspect="1" noChangeArrowheads="1"/>
          </p:cNvPicPr>
          <p:nvPr/>
        </p:nvPicPr>
        <p:blipFill>
          <a:blip r:embed="rId3"/>
          <a:srcRect/>
          <a:stretch>
            <a:fillRect/>
          </a:stretch>
        </p:blipFill>
        <p:spPr bwMode="auto">
          <a:xfrm>
            <a:off x="685800" y="3962400"/>
            <a:ext cx="1544422" cy="1816913"/>
          </a:xfrm>
          <a:prstGeom prst="rect">
            <a:avLst/>
          </a:prstGeom>
          <a:noFill/>
        </p:spPr>
      </p:pic>
      <p:pic>
        <p:nvPicPr>
          <p:cNvPr id="1033" name="Picture 9" descr="C:\Users\jholmes.DAGOBAHSYSTEM\AppData\Local\Microsoft\Windows\Temporary Internet Files\Content.IE5\5KH7T9K0\MC900353675[1].wmf"/>
          <p:cNvPicPr>
            <a:picLocks noChangeAspect="1" noChangeArrowheads="1"/>
          </p:cNvPicPr>
          <p:nvPr/>
        </p:nvPicPr>
        <p:blipFill>
          <a:blip r:embed="rId4"/>
          <a:srcRect/>
          <a:stretch>
            <a:fillRect/>
          </a:stretch>
        </p:blipFill>
        <p:spPr bwMode="auto">
          <a:xfrm>
            <a:off x="990600" y="1447800"/>
            <a:ext cx="1551160" cy="1788059"/>
          </a:xfrm>
          <a:prstGeom prst="rect">
            <a:avLst/>
          </a:prstGeom>
          <a:noFill/>
        </p:spPr>
      </p:pic>
      <p:pic>
        <p:nvPicPr>
          <p:cNvPr id="1036" name="Picture 12" descr="C:\Users\jholmes.DAGOBAHSYSTEM\AppData\Local\Microsoft\Windows\Temporary Internet Files\Content.IE5\KKRQRNVX\MC900322642[1].wmf"/>
          <p:cNvPicPr>
            <a:picLocks noChangeAspect="1" noChangeArrowheads="1"/>
          </p:cNvPicPr>
          <p:nvPr/>
        </p:nvPicPr>
        <p:blipFill>
          <a:blip r:embed="rId5"/>
          <a:srcRect/>
          <a:stretch>
            <a:fillRect/>
          </a:stretch>
        </p:blipFill>
        <p:spPr bwMode="auto">
          <a:xfrm>
            <a:off x="6553200" y="1371600"/>
            <a:ext cx="1410943" cy="1913299"/>
          </a:xfrm>
          <a:prstGeom prst="rect">
            <a:avLst/>
          </a:prstGeom>
          <a:noFill/>
        </p:spPr>
      </p:pic>
      <p:pic>
        <p:nvPicPr>
          <p:cNvPr id="1037" name="Picture 13" descr="C:\Users\jholmes.DAGOBAHSYSTEM\AppData\Local\Microsoft\Windows\Temporary Internet Files\Content.IE5\NCM0ZLFM\MC900446512[1].wmf"/>
          <p:cNvPicPr>
            <a:picLocks noChangeAspect="1" noChangeArrowheads="1"/>
          </p:cNvPicPr>
          <p:nvPr/>
        </p:nvPicPr>
        <p:blipFill>
          <a:blip r:embed="rId6"/>
          <a:srcRect/>
          <a:stretch>
            <a:fillRect/>
          </a:stretch>
        </p:blipFill>
        <p:spPr bwMode="auto">
          <a:xfrm>
            <a:off x="6553200" y="4038600"/>
            <a:ext cx="1429207" cy="1771193"/>
          </a:xfrm>
          <a:prstGeom prst="rect">
            <a:avLst/>
          </a:prstGeom>
          <a:noFill/>
        </p:spPr>
      </p:pic>
      <p:pic>
        <p:nvPicPr>
          <p:cNvPr id="1042" name="Picture 18" descr="C:\Users\jholmes.DAGOBAHSYSTEM\AppData\Local\Microsoft\Windows\Temporary Internet Files\Content.IE5\5KH7T9K0\MC900355415[1].wmf"/>
          <p:cNvPicPr>
            <a:picLocks noChangeAspect="1" noChangeArrowheads="1"/>
          </p:cNvPicPr>
          <p:nvPr/>
        </p:nvPicPr>
        <p:blipFill>
          <a:blip r:embed="rId7"/>
          <a:srcRect/>
          <a:stretch>
            <a:fillRect/>
          </a:stretch>
        </p:blipFill>
        <p:spPr bwMode="auto">
          <a:xfrm>
            <a:off x="3581400" y="4495800"/>
            <a:ext cx="1769364" cy="1214323"/>
          </a:xfrm>
          <a:prstGeom prst="rect">
            <a:avLst/>
          </a:prstGeom>
          <a:noFill/>
        </p:spPr>
      </p:pic>
      <p:sp>
        <p:nvSpPr>
          <p:cNvPr id="21" name="TextBox 20"/>
          <p:cNvSpPr txBox="1"/>
          <p:nvPr/>
        </p:nvSpPr>
        <p:spPr>
          <a:xfrm>
            <a:off x="1295400" y="3352800"/>
            <a:ext cx="1447800" cy="369332"/>
          </a:xfrm>
          <a:prstGeom prst="rect">
            <a:avLst/>
          </a:prstGeom>
          <a:noFill/>
        </p:spPr>
        <p:txBody>
          <a:bodyPr wrap="square" rtlCol="0">
            <a:spAutoFit/>
          </a:bodyPr>
          <a:lstStyle/>
          <a:p>
            <a:r>
              <a:rPr lang="en-US" dirty="0" smtClean="0"/>
              <a:t>Skiing</a:t>
            </a:r>
            <a:endParaRPr lang="en-US" dirty="0"/>
          </a:p>
        </p:txBody>
      </p:sp>
      <p:sp>
        <p:nvSpPr>
          <p:cNvPr id="22" name="TextBox 21"/>
          <p:cNvSpPr txBox="1"/>
          <p:nvPr/>
        </p:nvSpPr>
        <p:spPr>
          <a:xfrm>
            <a:off x="3886200" y="3276600"/>
            <a:ext cx="1371600" cy="369332"/>
          </a:xfrm>
          <a:prstGeom prst="rect">
            <a:avLst/>
          </a:prstGeom>
          <a:noFill/>
        </p:spPr>
        <p:txBody>
          <a:bodyPr wrap="square" rtlCol="0">
            <a:spAutoFit/>
          </a:bodyPr>
          <a:lstStyle/>
          <a:p>
            <a:r>
              <a:rPr lang="en-US" dirty="0" smtClean="0"/>
              <a:t>Swimming</a:t>
            </a:r>
            <a:endParaRPr lang="en-US" dirty="0"/>
          </a:p>
        </p:txBody>
      </p:sp>
      <p:sp>
        <p:nvSpPr>
          <p:cNvPr id="23" name="TextBox 22"/>
          <p:cNvSpPr txBox="1"/>
          <p:nvPr/>
        </p:nvSpPr>
        <p:spPr>
          <a:xfrm>
            <a:off x="6629400" y="3276600"/>
            <a:ext cx="1447800" cy="369332"/>
          </a:xfrm>
          <a:prstGeom prst="rect">
            <a:avLst/>
          </a:prstGeom>
          <a:noFill/>
        </p:spPr>
        <p:txBody>
          <a:bodyPr wrap="square" rtlCol="0">
            <a:spAutoFit/>
          </a:bodyPr>
          <a:lstStyle/>
          <a:p>
            <a:r>
              <a:rPr lang="en-US" dirty="0" smtClean="0"/>
              <a:t>Movies</a:t>
            </a:r>
            <a:endParaRPr lang="en-US" dirty="0"/>
          </a:p>
        </p:txBody>
      </p:sp>
      <p:sp>
        <p:nvSpPr>
          <p:cNvPr id="24" name="TextBox 23"/>
          <p:cNvSpPr txBox="1"/>
          <p:nvPr/>
        </p:nvSpPr>
        <p:spPr>
          <a:xfrm>
            <a:off x="914400" y="5867400"/>
            <a:ext cx="1219200" cy="369332"/>
          </a:xfrm>
          <a:prstGeom prst="rect">
            <a:avLst/>
          </a:prstGeom>
          <a:noFill/>
        </p:spPr>
        <p:txBody>
          <a:bodyPr wrap="square" rtlCol="0">
            <a:spAutoFit/>
          </a:bodyPr>
          <a:lstStyle/>
          <a:p>
            <a:r>
              <a:rPr lang="en-US" dirty="0" smtClean="0"/>
              <a:t>Parades</a:t>
            </a:r>
            <a:endParaRPr lang="en-US" dirty="0"/>
          </a:p>
        </p:txBody>
      </p:sp>
      <p:sp>
        <p:nvSpPr>
          <p:cNvPr id="25" name="TextBox 24"/>
          <p:cNvSpPr txBox="1"/>
          <p:nvPr/>
        </p:nvSpPr>
        <p:spPr>
          <a:xfrm>
            <a:off x="3962400" y="5791200"/>
            <a:ext cx="1143000" cy="369332"/>
          </a:xfrm>
          <a:prstGeom prst="rect">
            <a:avLst/>
          </a:prstGeom>
          <a:noFill/>
        </p:spPr>
        <p:txBody>
          <a:bodyPr wrap="square" rtlCol="0">
            <a:spAutoFit/>
          </a:bodyPr>
          <a:lstStyle/>
          <a:p>
            <a:r>
              <a:rPr lang="en-US" dirty="0" smtClean="0"/>
              <a:t>Fairs</a:t>
            </a:r>
            <a:endParaRPr lang="en-US" dirty="0"/>
          </a:p>
        </p:txBody>
      </p:sp>
      <p:sp>
        <p:nvSpPr>
          <p:cNvPr id="27" name="TextBox 26"/>
          <p:cNvSpPr txBox="1"/>
          <p:nvPr/>
        </p:nvSpPr>
        <p:spPr>
          <a:xfrm>
            <a:off x="6553200" y="5867400"/>
            <a:ext cx="1524000" cy="369332"/>
          </a:xfrm>
          <a:prstGeom prst="rect">
            <a:avLst/>
          </a:prstGeom>
          <a:noFill/>
        </p:spPr>
        <p:txBody>
          <a:bodyPr wrap="square" rtlCol="0">
            <a:spAutoFit/>
          </a:bodyPr>
          <a:lstStyle/>
          <a:p>
            <a:r>
              <a:rPr lang="en-US" dirty="0" smtClean="0"/>
              <a:t>Curling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linds(horizontal)">
                                      <p:cBhvr>
                                        <p:cTn id="7" dur="500"/>
                                        <p:tgtEl>
                                          <p:spTgt spid="10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blinds(horizontal)">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blinds(horizontal)">
                                      <p:cBhvr>
                                        <p:cTn id="37" dur="5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42"/>
                                        </p:tgtEl>
                                        <p:attrNameLst>
                                          <p:attrName>style.visibility</p:attrName>
                                        </p:attrNameLst>
                                      </p:cBhvr>
                                      <p:to>
                                        <p:strVal val="visible"/>
                                      </p:to>
                                    </p:set>
                                    <p:animEffect transition="in" filter="blinds(horizontal)">
                                      <p:cBhvr>
                                        <p:cTn id="47" dur="500"/>
                                        <p:tgtEl>
                                          <p:spTgt spid="10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7"/>
                                        </p:tgtEl>
                                        <p:attrNameLst>
                                          <p:attrName>style.visibility</p:attrName>
                                        </p:attrNameLst>
                                      </p:cBhvr>
                                      <p:to>
                                        <p:strVal val="visible"/>
                                      </p:to>
                                    </p:set>
                                    <p:animEffect transition="in" filter="blinds(horizontal)">
                                      <p:cBhvr>
                                        <p:cTn id="57" dur="500"/>
                                        <p:tgtEl>
                                          <p:spTgt spid="10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Early 1900s Circus at Marathon Park</a:t>
            </a:r>
            <a:endParaRPr lang="en-US" dirty="0"/>
          </a:p>
        </p:txBody>
      </p:sp>
      <p:sp>
        <p:nvSpPr>
          <p:cNvPr id="8" name="Content Placeholder 7"/>
          <p:cNvSpPr>
            <a:spLocks noGrp="1"/>
          </p:cNvSpPr>
          <p:nvPr>
            <p:ph sz="half" idx="2"/>
          </p:nvPr>
        </p:nvSpPr>
        <p:spPr/>
        <p:txBody>
          <a:bodyPr>
            <a:normAutofit fontScale="92500" lnSpcReduction="10000"/>
          </a:bodyPr>
          <a:lstStyle/>
          <a:p>
            <a:pPr>
              <a:buNone/>
            </a:pPr>
            <a:r>
              <a:rPr lang="en-US" dirty="0" smtClean="0"/>
              <a:t>“We watched the parade down Third Street. Then we got to Marathon Park where the circus tent was placed.</a:t>
            </a:r>
          </a:p>
          <a:p>
            <a:pPr>
              <a:buNone/>
            </a:pPr>
            <a:r>
              <a:rPr lang="en-US" dirty="0" smtClean="0"/>
              <a:t>“There was so tremendously much to see, the clowns took your attention, and the three rings. You wished you had more eyes so that you could see everything that was going on.”</a:t>
            </a:r>
          </a:p>
          <a:p>
            <a:pPr>
              <a:buNone/>
            </a:pPr>
            <a:r>
              <a:rPr lang="en-US" dirty="0" smtClean="0"/>
              <a:t>		-Erna Zimmerman</a:t>
            </a:r>
            <a:endParaRPr lang="en-US" dirty="0"/>
          </a:p>
        </p:txBody>
      </p:sp>
      <p:pic>
        <p:nvPicPr>
          <p:cNvPr id="3074" name="Picture 2" descr="C:\Users\jholmes.DAGOBAHSYSTEM\Downloads\CircusPoster.jpg"/>
          <p:cNvPicPr>
            <a:picLocks noGrp="1" noChangeAspect="1" noChangeArrowheads="1"/>
          </p:cNvPicPr>
          <p:nvPr>
            <p:ph sz="half" idx="1"/>
          </p:nvPr>
        </p:nvPicPr>
        <p:blipFill>
          <a:blip r:embed="rId2" cstate="print"/>
          <a:srcRect/>
          <a:stretch>
            <a:fillRect/>
          </a:stretch>
        </p:blipFill>
        <p:spPr bwMode="auto">
          <a:xfrm>
            <a:off x="1058243" y="1524000"/>
            <a:ext cx="2857152"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New Year's Eve in 1900</a:t>
            </a:r>
            <a:endParaRPr lang="en-US" dirty="0"/>
          </a:p>
        </p:txBody>
      </p:sp>
      <p:sp>
        <p:nvSpPr>
          <p:cNvPr id="3" name="Content Placeholder 2"/>
          <p:cNvSpPr>
            <a:spLocks noGrp="1"/>
          </p:cNvSpPr>
          <p:nvPr>
            <p:ph sz="half" idx="1"/>
          </p:nvPr>
        </p:nvSpPr>
        <p:spPr/>
        <p:txBody>
          <a:bodyPr/>
          <a:lstStyle/>
          <a:p>
            <a:pPr>
              <a:buNone/>
            </a:pPr>
            <a:r>
              <a:rPr lang="en-US" dirty="0" smtClean="0"/>
              <a:t>“Families used to enjoy sitting up till midnight listening to church bells and factory whistles saying “goodbye” to the tired old year and “hello” to the New Year.”</a:t>
            </a:r>
          </a:p>
          <a:p>
            <a:pPr>
              <a:buNone/>
            </a:pPr>
            <a:r>
              <a:rPr lang="en-US" dirty="0" smtClean="0"/>
              <a:t>		-</a:t>
            </a:r>
            <a:r>
              <a:rPr lang="en-US" dirty="0" err="1" smtClean="0"/>
              <a:t>Ottilie</a:t>
            </a:r>
            <a:r>
              <a:rPr lang="en-US" dirty="0" smtClean="0"/>
              <a:t> Mueller</a:t>
            </a:r>
            <a:endParaRPr lang="en-US" dirty="0"/>
          </a:p>
        </p:txBody>
      </p:sp>
      <p:pic>
        <p:nvPicPr>
          <p:cNvPr id="2050" name="Picture 2" descr="C:\Users\jholmes.DAGOBAHSYSTEM\Downloads\sleddingP200-64SLEDDING_0001.jpg"/>
          <p:cNvPicPr>
            <a:picLocks noGrp="1" noChangeAspect="1" noChangeArrowheads="1"/>
          </p:cNvPicPr>
          <p:nvPr>
            <p:ph sz="half" idx="2"/>
          </p:nvPr>
        </p:nvPicPr>
        <p:blipFill>
          <a:blip r:embed="rId2" cstate="print"/>
          <a:srcRect/>
          <a:stretch>
            <a:fillRect/>
          </a:stretch>
        </p:blipFill>
        <p:spPr bwMode="auto">
          <a:xfrm>
            <a:off x="4419600" y="1981200"/>
            <a:ext cx="4309606" cy="23045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1920s Theaters in Wausau</a:t>
            </a:r>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smtClean="0"/>
              <a:t>“Movies were popular at the time. The Grand Theater was built about two years after I came here. There was a theater on Scott Street between First and Second and I recall it was called the Bijou. While they had movies there, they also had many stage shows. It was very popular because watching movies was a good deal. [People] didn’t have radios; they didn’t have movies in their home such as we have now.”</a:t>
            </a:r>
          </a:p>
          <a:p>
            <a:pPr>
              <a:buNone/>
            </a:pPr>
            <a:r>
              <a:rPr lang="en-US" dirty="0" smtClean="0"/>
              <a:t>		-Albert </a:t>
            </a:r>
            <a:r>
              <a:rPr lang="en-US" dirty="0" err="1" smtClean="0"/>
              <a:t>Papenfuss</a:t>
            </a:r>
            <a:endParaRPr lang="en-US" dirty="0"/>
          </a:p>
        </p:txBody>
      </p:sp>
      <p:pic>
        <p:nvPicPr>
          <p:cNvPr id="3075" name="Picture 3" descr="c:\Users\jholmes.DAGOBAHSYSTEM\Dropbox\MCHS Permanent Exhibit\Research\How We Have Fun\Dance Halls , Opera House and Theaters\Grand Opera House\grandoperaplaybill_0001.jpg"/>
          <p:cNvPicPr>
            <a:picLocks noGrp="1" noChangeAspect="1" noChangeArrowheads="1"/>
          </p:cNvPicPr>
          <p:nvPr>
            <p:ph sz="half" idx="1"/>
          </p:nvPr>
        </p:nvPicPr>
        <p:blipFill>
          <a:blip r:embed="rId2" cstate="print"/>
          <a:srcRect/>
          <a:stretch>
            <a:fillRect/>
          </a:stretch>
        </p:blipFill>
        <p:spPr bwMode="auto">
          <a:xfrm>
            <a:off x="476202" y="1524000"/>
            <a:ext cx="4021233"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sz="3200" smtClean="0"/>
              <a:t>1920s Skiing</a:t>
            </a:r>
            <a:endParaRPr lang="en-US" sz="3200"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fontScale="92500" lnSpcReduction="20000"/>
          </a:bodyPr>
          <a:lstStyle/>
          <a:p>
            <a:r>
              <a:rPr lang="en-US" dirty="0" smtClean="0"/>
              <a:t>“We skied. We made our own skis. I went out in the woods and cut down the hickory tree and split it to the proper width and planed it and shaped it and I made a pair of skis. I made skis that when I stood them up they were taller than me in those days. I was still in school, so I have must have been 10 or 11. I never used poles.”</a:t>
            </a:r>
          </a:p>
          <a:p>
            <a:r>
              <a:rPr lang="en-US" dirty="0" smtClean="0"/>
              <a:t>	Ned </a:t>
            </a:r>
            <a:r>
              <a:rPr lang="en-US" dirty="0" err="1" smtClean="0"/>
              <a:t>Revie</a:t>
            </a:r>
            <a:endParaRPr lang="en-US" dirty="0"/>
          </a:p>
        </p:txBody>
      </p:sp>
      <p:pic>
        <p:nvPicPr>
          <p:cNvPr id="4099" name="Picture 3" descr="c:\Users\jholmes.DAGOBAHSYSTEM\Dropbox\MCHS Permanent Exhibit\Research\How We Have Fun\Winter Frolic\frolicskijump_0001.jpg"/>
          <p:cNvPicPr>
            <a:picLocks noChangeAspect="1" noChangeArrowheads="1"/>
          </p:cNvPicPr>
          <p:nvPr/>
        </p:nvPicPr>
        <p:blipFill>
          <a:blip r:embed="rId2" cstate="print"/>
          <a:srcRect/>
          <a:stretch>
            <a:fillRect/>
          </a:stretch>
        </p:blipFill>
        <p:spPr bwMode="auto">
          <a:xfrm>
            <a:off x="381000" y="457200"/>
            <a:ext cx="6172200" cy="5497375"/>
          </a:xfrm>
          <a:prstGeom prst="rect">
            <a:avLst/>
          </a:prstGeom>
          <a:noFill/>
        </p:spPr>
      </p:pic>
      <p:sp>
        <p:nvSpPr>
          <p:cNvPr id="10" name="TextBox 9"/>
          <p:cNvSpPr txBox="1"/>
          <p:nvPr/>
        </p:nvSpPr>
        <p:spPr>
          <a:xfrm>
            <a:off x="1219200" y="5943600"/>
            <a:ext cx="5181600" cy="369332"/>
          </a:xfrm>
          <a:prstGeom prst="rect">
            <a:avLst/>
          </a:prstGeom>
          <a:noFill/>
        </p:spPr>
        <p:txBody>
          <a:bodyPr wrap="square" rtlCol="0">
            <a:spAutoFit/>
          </a:bodyPr>
          <a:lstStyle/>
          <a:p>
            <a:r>
              <a:rPr lang="en-US" dirty="0" smtClean="0"/>
              <a:t>Down hill and Cross-Country skiing were popular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1920s Swimming by the Rib River</a:t>
            </a:r>
            <a:endParaRPr lang="en-US" dirty="0"/>
          </a:p>
        </p:txBody>
      </p:sp>
      <p:sp>
        <p:nvSpPr>
          <p:cNvPr id="6" name="Content Placeholder 5"/>
          <p:cNvSpPr>
            <a:spLocks noGrp="1"/>
          </p:cNvSpPr>
          <p:nvPr>
            <p:ph sz="half" idx="1"/>
          </p:nvPr>
        </p:nvSpPr>
        <p:spPr/>
        <p:txBody>
          <a:bodyPr>
            <a:normAutofit fontScale="85000" lnSpcReduction="20000"/>
          </a:bodyPr>
          <a:lstStyle/>
          <a:p>
            <a:pPr>
              <a:buNone/>
            </a:pPr>
            <a:r>
              <a:rPr lang="en-US" dirty="0" smtClean="0"/>
              <a:t>“That was down at the Rib River, my cousin Nola’s grandma’s farm. They had moved on to another farm but they still owned this land. There was an empty house and we could go in there and change into our swimsuits and we would swim in the Rib River. We all learned to swim there. The folks did too. Sometimes in the evening when we’d be out shocking grain, we’d be so hot and sweaty so we’d go down to the river and swim.”</a:t>
            </a:r>
          </a:p>
          <a:p>
            <a:pPr>
              <a:buNone/>
            </a:pPr>
            <a:r>
              <a:rPr lang="en-US" dirty="0" smtClean="0"/>
              <a:t>			-Lois Jorgensen</a:t>
            </a:r>
            <a:endParaRPr lang="en-US" dirty="0"/>
          </a:p>
        </p:txBody>
      </p:sp>
      <p:pic>
        <p:nvPicPr>
          <p:cNvPr id="1026" name="Picture 2" descr="C:\Users\jholmes.DAGOBAHSYSTEM\Downloads\P1987-1442SWIMMING_0001.jpg"/>
          <p:cNvPicPr>
            <a:picLocks noGrp="1" noChangeAspect="1" noChangeArrowheads="1"/>
          </p:cNvPicPr>
          <p:nvPr>
            <p:ph sz="half" idx="2"/>
          </p:nvPr>
        </p:nvPicPr>
        <p:blipFill>
          <a:blip r:embed="rId2" cstate="print"/>
          <a:srcRect/>
          <a:stretch>
            <a:fillRect/>
          </a:stretch>
        </p:blipFill>
        <p:spPr bwMode="auto">
          <a:xfrm>
            <a:off x="4654309" y="1524000"/>
            <a:ext cx="4047019"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t>Showing Cows at the Fair in the 1950s</a:t>
            </a:r>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dirty="0" smtClean="0"/>
              <a:t>“After Christmas or even maybe in November you’d start looking at animals that you could take to the fair and decide which group you wanted to show in. Then you had to look at the animal as far as style, straight back, straight legs, how they held their head, their body and their chest and if they were milk animals then you had to look at the udders, but these were mostly young stock growing up to be cows. So you’d start keeping records of what you fed it. Then as soon as the weather broke you’d start to train them to lead, because they’d not had a halter on in their life. That was always pretty exciting to get them out of the barn.”</a:t>
            </a:r>
          </a:p>
          <a:p>
            <a:pPr>
              <a:buNone/>
            </a:pPr>
            <a:r>
              <a:rPr lang="en-US" dirty="0" smtClean="0"/>
              <a:t>			-Karl Block</a:t>
            </a:r>
            <a:endParaRPr lang="en-US" dirty="0"/>
          </a:p>
        </p:txBody>
      </p:sp>
      <p:pic>
        <p:nvPicPr>
          <p:cNvPr id="5122" name="Picture 2" descr="C:\Users\jholmes.DAGOBAHSYSTEM\Dropbox\MCHS Permanent Exhibit\Linda's Photos for Exhibit\P1987-1409_WIVALLEYFAIR_0001.jpg"/>
          <p:cNvPicPr>
            <a:picLocks noGrp="1" noChangeAspect="1" noChangeArrowheads="1"/>
          </p:cNvPicPr>
          <p:nvPr>
            <p:ph sz="half" idx="1"/>
          </p:nvPr>
        </p:nvPicPr>
        <p:blipFill>
          <a:blip r:embed="rId2" cstate="print"/>
          <a:srcRect/>
          <a:stretch>
            <a:fillRect/>
          </a:stretch>
        </p:blipFill>
        <p:spPr bwMode="auto">
          <a:xfrm>
            <a:off x="533400" y="1676400"/>
            <a:ext cx="4059238" cy="32391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1940s-1950s Family Fun</a:t>
            </a:r>
            <a:endParaRPr lang="en-US" dirty="0"/>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“The big thing that rural people did in those days was celebrate the birthdays. Most of the relatives lived within a mile or two and they would </a:t>
            </a:r>
            <a:r>
              <a:rPr lang="en-US" dirty="0" smtClean="0">
                <a:solidFill>
                  <a:srgbClr val="FFFF00"/>
                </a:solidFill>
              </a:rPr>
              <a:t>congregate</a:t>
            </a:r>
            <a:r>
              <a:rPr lang="en-US" dirty="0" smtClean="0"/>
              <a:t> at the place where the birthday was. Of course the cousins came along or the neighbor boys and we’d play a lot of hide and go seek in the summer time and run in the cornfields in the fall. In the wintertime we would play cards.”</a:t>
            </a:r>
          </a:p>
          <a:p>
            <a:pPr>
              <a:buNone/>
            </a:pPr>
            <a:r>
              <a:rPr lang="en-US" dirty="0" smtClean="0"/>
              <a:t>			-Karl Block</a:t>
            </a:r>
            <a:endParaRPr lang="en-US" dirty="0"/>
          </a:p>
        </p:txBody>
      </p:sp>
      <p:pic>
        <p:nvPicPr>
          <p:cNvPr id="4098" name="Picture 2" descr="C:\Users\jholmes.DAGOBAHSYSTEM\Downloads\shiltsfamily_0002.jpg"/>
          <p:cNvPicPr>
            <a:picLocks noGrp="1" noChangeAspect="1" noChangeArrowheads="1"/>
          </p:cNvPicPr>
          <p:nvPr>
            <p:ph sz="half" idx="2"/>
          </p:nvPr>
        </p:nvPicPr>
        <p:blipFill>
          <a:blip r:embed="rId2" cstate="print"/>
          <a:srcRect/>
          <a:stretch>
            <a:fillRect/>
          </a:stretch>
        </p:blipFill>
        <p:spPr bwMode="auto">
          <a:xfrm>
            <a:off x="5029200" y="1752600"/>
            <a:ext cx="3199083" cy="31775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116</TotalTime>
  <Words>844</Words>
  <Application>Microsoft Office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How We Have Fun Our Stories: The History of Marathon County Exhibit Marathon County Historical Society</vt:lpstr>
      <vt:lpstr>What do you do for fun in Marathon County?</vt:lpstr>
      <vt:lpstr>Early 1900s Circus at Marathon Park</vt:lpstr>
      <vt:lpstr>New Year's Eve in 1900</vt:lpstr>
      <vt:lpstr>1920s Theaters in Wausau</vt:lpstr>
      <vt:lpstr>1920s Skiing</vt:lpstr>
      <vt:lpstr>1920s Swimming by the Rib River</vt:lpstr>
      <vt:lpstr>Showing Cows at the Fair in the 1950s</vt:lpstr>
      <vt:lpstr>1940s-1950s Family Fun</vt:lpstr>
      <vt:lpstr>Discussion Questions</vt:lpstr>
      <vt:lpstr>End of How We Have Fun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Have Fun</dc:title>
  <dc:creator>JHolmes</dc:creator>
  <cp:lastModifiedBy>JHolmes</cp:lastModifiedBy>
  <cp:revision>13</cp:revision>
  <dcterms:created xsi:type="dcterms:W3CDTF">2013-10-20T15:55:06Z</dcterms:created>
  <dcterms:modified xsi:type="dcterms:W3CDTF">2013-11-13T01:25:00Z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