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04D2E32B-8D7D-4F1F-8091-C23224922EC2}" type="datetimeFigureOut">
              <a:rPr lang="en-US"/>
              <a:pPr>
                <a:defRPr/>
              </a:pPr>
              <a:t>11/12/2013</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40C45EC8-D28C-41B5-9957-936240F5378A}"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4175A0F-39B1-4136-9F9B-4F04BBBCD560}" type="datetimeFigureOut">
              <a:rPr lang="en-US"/>
              <a:pPr>
                <a:defRPr/>
              </a:pPr>
              <a:t>11/12/2013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9C3F032-966B-480F-B0CF-6D230451C2D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5435F1A-FB5B-4068-9945-A58E1633BE92}" type="datetimeFigureOut">
              <a:rPr lang="en-US"/>
              <a:pPr>
                <a:defRPr/>
              </a:pPr>
              <a:t>11/12/2013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7154BCFD-7654-41E9-90FB-8211857DC7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DBCBA739-0FC0-4F0E-AA53-F0FFED320917}" type="datetimeFigureOut">
              <a:rPr lang="en-US"/>
              <a:pPr>
                <a:defRPr/>
              </a:pPr>
              <a:t>11/12/2013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07726082-11BA-42A3-B303-64D79061D0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4115A27-2549-41AF-9DD6-CDABCF95B236}" type="datetimeFigureOut">
              <a:rPr lang="en-US"/>
              <a:pPr>
                <a:defRPr/>
              </a:pPr>
              <a:t>11/12/2013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55A081-D3EC-4CE5-AEC8-B48E22B330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D9B115D5-6E86-4F56-A1F1-B898B82002F5}" type="datetimeFigureOut">
              <a:rPr lang="en-US"/>
              <a:pPr>
                <a:defRPr/>
              </a:pPr>
              <a:t>11/12/2013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0173A3B5-F912-4095-AD63-FF2B395D43D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05ED1BBB-1310-49E6-84B2-19DE2B133B65}"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7EABB68A-4B74-4101-AB6E-8DF3B5B53460}" type="datetimeFigureOut">
              <a:rPr lang="en-US"/>
              <a:pPr>
                <a:defRPr/>
              </a:pPr>
              <a:t>11/12/2013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5DF292F7-2436-4BB3-96C3-D738746D6542}" type="datetimeFigureOut">
              <a:rPr lang="en-US"/>
              <a:pPr>
                <a:defRPr/>
              </a:pPr>
              <a:t>11/12/2013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2E13823D-4A6A-4BC0-9711-728489BECD5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76911D40-4DD2-42AE-8B1F-F7CA948D2BF1}" type="datetimeFigureOut">
              <a:rPr lang="en-US"/>
              <a:pPr>
                <a:defRPr/>
              </a:pPr>
              <a:t>11/12/2013</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806DE923-B9AE-4EB9-9CEB-37EAE32B35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7"/>
          <p:cNvSpPr>
            <a:spLocks noGrp="1"/>
          </p:cNvSpPr>
          <p:nvPr>
            <p:ph type="dt" sz="half" idx="10"/>
          </p:nvPr>
        </p:nvSpPr>
        <p:spPr/>
        <p:txBody>
          <a:bodyPr/>
          <a:lstStyle>
            <a:lvl1pPr>
              <a:defRPr/>
            </a:lvl1pPr>
          </a:lstStyle>
          <a:p>
            <a:pPr>
              <a:defRPr/>
            </a:pPr>
            <a:fld id="{7709A68F-12F1-47B1-80C3-E01087BFFF5E}" type="datetimeFigureOut">
              <a:rPr lang="en-US"/>
              <a:pPr>
                <a:defRPr/>
              </a:pPr>
              <a:t>11/12/2013</a:t>
            </a:fld>
            <a:endParaRPr lang="en-US"/>
          </a:p>
        </p:txBody>
      </p:sp>
      <p:sp>
        <p:nvSpPr>
          <p:cNvPr id="6" name="Slide Number Placeholder 8"/>
          <p:cNvSpPr>
            <a:spLocks noGrp="1"/>
          </p:cNvSpPr>
          <p:nvPr>
            <p:ph type="sldNum" sz="quarter" idx="11"/>
          </p:nvPr>
        </p:nvSpPr>
        <p:spPr/>
        <p:txBody>
          <a:bodyPr/>
          <a:lstStyle>
            <a:lvl1pPr>
              <a:defRPr/>
            </a:lvl1pPr>
          </a:lstStyle>
          <a:p>
            <a:pPr>
              <a:defRPr/>
            </a:pPr>
            <a:fld id="{7C8869B7-2094-4067-9275-087111D7C043}"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7"/>
          <p:cNvSpPr>
            <a:spLocks noGrp="1"/>
          </p:cNvSpPr>
          <p:nvPr>
            <p:ph type="dt" sz="half" idx="10"/>
          </p:nvPr>
        </p:nvSpPr>
        <p:spPr/>
        <p:txBody>
          <a:bodyPr/>
          <a:lstStyle>
            <a:lvl1pPr>
              <a:defRPr/>
            </a:lvl1pPr>
          </a:lstStyle>
          <a:p>
            <a:pPr>
              <a:defRPr/>
            </a:pPr>
            <a:fld id="{0A0E8A18-0711-4B59-AC4B-FE9FF4033A2C}" type="datetimeFigureOut">
              <a:rPr lang="en-US"/>
              <a:pPr>
                <a:defRPr/>
              </a:pPr>
              <a:t>11/12/2013</a:t>
            </a:fld>
            <a:endParaRPr lang="en-US"/>
          </a:p>
        </p:txBody>
      </p:sp>
      <p:sp>
        <p:nvSpPr>
          <p:cNvPr id="6" name="Slide Number Placeholder 8"/>
          <p:cNvSpPr>
            <a:spLocks noGrp="1"/>
          </p:cNvSpPr>
          <p:nvPr>
            <p:ph type="sldNum" sz="quarter" idx="11"/>
          </p:nvPr>
        </p:nvSpPr>
        <p:spPr/>
        <p:txBody>
          <a:bodyPr/>
          <a:lstStyle>
            <a:lvl1pPr>
              <a:defRPr/>
            </a:lvl1pPr>
          </a:lstStyle>
          <a:p>
            <a:pPr>
              <a:defRPr/>
            </a:pPr>
            <a:fld id="{3C689289-0D38-4E06-9A19-E6686FF2CCAE}" type="slidenum">
              <a:rPr lang="en-US"/>
              <a:pPr>
                <a:defRPr/>
              </a:pPr>
              <a:t>‹#›</a:t>
            </a:fld>
            <a:endParaRPr lang="en-US"/>
          </a:p>
        </p:txBody>
      </p:sp>
      <p:sp>
        <p:nvSpPr>
          <p:cNvPr id="7" name="Footer Placeholder 9"/>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cs typeface="+mn-cs"/>
              </a:defRPr>
            </a:lvl1pPr>
          </a:lstStyle>
          <a:p>
            <a:pPr>
              <a:defRPr/>
            </a:pPr>
            <a:fld id="{394D7CBF-0FDD-4CF9-854E-8D5ABA0684B1}" type="datetimeFigureOut">
              <a:rPr lang="en-US"/>
              <a:pPr>
                <a:defRPr/>
              </a:pPr>
              <a:t>11/12/2013</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smtClean="0">
                <a:solidFill>
                  <a:schemeClr val="tx2"/>
                </a:solidFill>
                <a:latin typeface="+mn-lt"/>
                <a:cs typeface="+mn-cs"/>
              </a:defRPr>
            </a:lvl1pPr>
          </a:lstStyle>
          <a:p>
            <a:pPr>
              <a:defRPr/>
            </a:pPr>
            <a:fld id="{C17C34A9-92D8-4D89-996C-CBD534F2B90F}"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72" r:id="rId1"/>
    <p:sldLayoutId id="2147483666" r:id="rId2"/>
    <p:sldLayoutId id="2147483673" r:id="rId3"/>
    <p:sldLayoutId id="2147483667" r:id="rId4"/>
    <p:sldLayoutId id="2147483674" r:id="rId5"/>
    <p:sldLayoutId id="2147483668" r:id="rId6"/>
    <p:sldLayoutId id="2147483669" r:id="rId7"/>
    <p:sldLayoutId id="2147483675" r:id="rId8"/>
    <p:sldLayoutId id="2147483676" r:id="rId9"/>
    <p:sldLayoutId id="2147483670" r:id="rId10"/>
    <p:sldLayoutId id="2147483671"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itchFamily="18" charset="0"/>
        </a:defRPr>
      </a:lvl2pPr>
      <a:lvl3pPr algn="l" rtl="0" fontAlgn="base">
        <a:spcBef>
          <a:spcPct val="0"/>
        </a:spcBef>
        <a:spcAft>
          <a:spcPct val="0"/>
        </a:spcAft>
        <a:defRPr sz="4200">
          <a:solidFill>
            <a:srgbClr val="F9F9F9"/>
          </a:solidFill>
          <a:latin typeface="Constantia" pitchFamily="18" charset="0"/>
        </a:defRPr>
      </a:lvl3pPr>
      <a:lvl4pPr algn="l" rtl="0" fontAlgn="base">
        <a:spcBef>
          <a:spcPct val="0"/>
        </a:spcBef>
        <a:spcAft>
          <a:spcPct val="0"/>
        </a:spcAft>
        <a:defRPr sz="4200">
          <a:solidFill>
            <a:srgbClr val="F9F9F9"/>
          </a:solidFill>
          <a:latin typeface="Constantia" pitchFamily="18" charset="0"/>
        </a:defRPr>
      </a:lvl4pPr>
      <a:lvl5pPr algn="l" rtl="0" fontAlgn="base">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fontAlgn="base">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C:\Users\jholmes.DAGOBAHSYSTEM\Dropbox\MCHS Permanent Exhibit\sorting logs_0001.jpg"/>
          <p:cNvPicPr>
            <a:picLocks noChangeAspect="1" noChangeArrowheads="1"/>
          </p:cNvPicPr>
          <p:nvPr/>
        </p:nvPicPr>
        <p:blipFill>
          <a:blip r:embed="rId2">
            <a:lum bright="18000" contrast="-8000"/>
          </a:blip>
          <a:srcRect/>
          <a:stretch>
            <a:fillRect/>
          </a:stretch>
        </p:blipFill>
        <p:spPr bwMode="auto">
          <a:xfrm>
            <a:off x="152400" y="228600"/>
            <a:ext cx="8874125" cy="6400800"/>
          </a:xfrm>
          <a:prstGeom prst="rect">
            <a:avLst/>
          </a:prstGeom>
          <a:noFill/>
          <a:ln w="9525">
            <a:noFill/>
            <a:miter lim="800000"/>
            <a:headEnd/>
            <a:tailEnd/>
          </a:ln>
        </p:spPr>
      </p:pic>
      <p:sp>
        <p:nvSpPr>
          <p:cNvPr id="3" name="Subtitle 2"/>
          <p:cNvSpPr>
            <a:spLocks noGrp="1"/>
          </p:cNvSpPr>
          <p:nvPr>
            <p:ph type="subTitle" idx="1"/>
          </p:nvPr>
        </p:nvSpPr>
        <p:spPr>
          <a:xfrm>
            <a:off x="457200" y="3700463"/>
            <a:ext cx="8305800" cy="2471737"/>
          </a:xfrm>
        </p:spPr>
        <p:txBody>
          <a:bodyPr/>
          <a:lstStyle/>
          <a:p>
            <a:pPr fontAlgn="auto">
              <a:spcAft>
                <a:spcPts val="0"/>
              </a:spcAft>
              <a:buFont typeface="Wingdings 2"/>
              <a:buNone/>
              <a:defRPr/>
            </a:pPr>
            <a:r>
              <a:rPr lang="en-US" dirty="0" smtClean="0">
                <a:solidFill>
                  <a:schemeClr val="accent2">
                    <a:lumMod val="50000"/>
                  </a:schemeClr>
                </a:solidFill>
              </a:rPr>
              <a:t>State Standards: </a:t>
            </a:r>
          </a:p>
          <a:p>
            <a:pPr fontAlgn="auto">
              <a:spcAft>
                <a:spcPts val="0"/>
              </a:spcAft>
              <a:buFont typeface="Wingdings 2"/>
              <a:buNone/>
              <a:defRPr/>
            </a:pPr>
            <a:r>
              <a:rPr lang="en-US" sz="1200" b="1" dirty="0" smtClean="0">
                <a:solidFill>
                  <a:schemeClr val="accent2">
                    <a:lumMod val="50000"/>
                  </a:schemeClr>
                </a:solidFill>
              </a:rPr>
              <a:t>B.4.1</a:t>
            </a:r>
            <a:r>
              <a:rPr lang="en-US" sz="1200" dirty="0" smtClean="0">
                <a:solidFill>
                  <a:schemeClr val="accent2">
                    <a:lumMod val="50000"/>
                  </a:schemeClr>
                </a:solidFill>
              </a:rPr>
              <a:t> Identify and examine various sources of information that are used for constructing an understanding of the past, such as artifacts, documents, letters, diaries, maps, textbooks, photos, paintings, architecture, oral presentations, graphs, and charts</a:t>
            </a:r>
          </a:p>
          <a:p>
            <a:pPr fontAlgn="auto">
              <a:spcAft>
                <a:spcPts val="0"/>
              </a:spcAft>
              <a:buFont typeface="Wingdings 2"/>
              <a:buNone/>
              <a:defRPr/>
            </a:pPr>
            <a:r>
              <a:rPr lang="en-US" sz="1200" b="1" dirty="0" smtClean="0">
                <a:solidFill>
                  <a:schemeClr val="accent2">
                    <a:lumMod val="50000"/>
                  </a:schemeClr>
                </a:solidFill>
              </a:rPr>
              <a:t>B.4.7</a:t>
            </a:r>
            <a:r>
              <a:rPr lang="en-US" sz="1200" dirty="0" smtClean="0">
                <a:solidFill>
                  <a:schemeClr val="accent2">
                    <a:lumMod val="50000"/>
                  </a:schemeClr>
                </a:solidFill>
              </a:rPr>
              <a:t> Identify and describe important events and famous people in Wisconsin and United States history</a:t>
            </a:r>
          </a:p>
          <a:p>
            <a:pPr fontAlgn="auto">
              <a:spcAft>
                <a:spcPts val="0"/>
              </a:spcAft>
              <a:buFont typeface="Wingdings 2"/>
              <a:buNone/>
              <a:defRPr/>
            </a:pPr>
            <a:r>
              <a:rPr lang="en-US" sz="1200" dirty="0" smtClean="0">
                <a:solidFill>
                  <a:schemeClr val="accent2">
                    <a:lumMod val="50000"/>
                  </a:schemeClr>
                </a:solidFill>
              </a:rPr>
              <a:t>A.4.8 Identify major changes in the local community that have been caused by human beings, such as a construction project, a new highway, a building torn down, or a fire; discuss reasons for these changes; and explain their probable effects on the community and the environment</a:t>
            </a:r>
          </a:p>
          <a:p>
            <a:pPr fontAlgn="auto">
              <a:spcAft>
                <a:spcPts val="0"/>
              </a:spcAft>
              <a:buFont typeface="Wingdings 2"/>
              <a:buNone/>
              <a:defRPr/>
            </a:pPr>
            <a:endParaRPr lang="en-US" sz="1200" dirty="0" smtClean="0">
              <a:solidFill>
                <a:schemeClr val="accent2">
                  <a:lumMod val="50000"/>
                </a:schemeClr>
              </a:solidFill>
            </a:endParaRPr>
          </a:p>
          <a:p>
            <a:pPr fontAlgn="auto">
              <a:spcAft>
                <a:spcPts val="0"/>
              </a:spcAft>
              <a:buFont typeface="Wingdings 2"/>
              <a:buNone/>
              <a:defRPr/>
            </a:pPr>
            <a:r>
              <a:rPr lang="en-US" sz="1200" dirty="0" smtClean="0">
                <a:solidFill>
                  <a:schemeClr val="accent2">
                    <a:lumMod val="50000"/>
                  </a:schemeClr>
                </a:solidFill>
              </a:rPr>
              <a:t> </a:t>
            </a:r>
          </a:p>
          <a:p>
            <a:pPr fontAlgn="auto">
              <a:spcAft>
                <a:spcPts val="0"/>
              </a:spcAft>
              <a:buFont typeface="Wingdings 2"/>
              <a:buNone/>
              <a:defRPr/>
            </a:pPr>
            <a:endParaRPr lang="en-US" dirty="0"/>
          </a:p>
        </p:txBody>
      </p:sp>
      <p:sp>
        <p:nvSpPr>
          <p:cNvPr id="2" name="Title 1"/>
          <p:cNvSpPr>
            <a:spLocks noGrp="1"/>
          </p:cNvSpPr>
          <p:nvPr>
            <p:ph type="ctrTitle"/>
          </p:nvPr>
        </p:nvSpPr>
        <p:spPr/>
        <p:txBody>
          <a:bodyPr/>
          <a:lstStyle/>
          <a:p>
            <a:pPr fontAlgn="auto">
              <a:spcAft>
                <a:spcPts val="0"/>
              </a:spcAft>
              <a:defRPr/>
            </a:pPr>
            <a:r>
              <a:rPr smtClean="0">
                <a:solidFill>
                  <a:schemeClr val="accent2">
                    <a:lumMod val="50000"/>
                  </a:schemeClr>
                </a:solidFill>
              </a:rPr>
              <a:t>Logging</a:t>
            </a:r>
            <a:br>
              <a:rPr smtClean="0">
                <a:solidFill>
                  <a:schemeClr val="accent2">
                    <a:lumMod val="50000"/>
                  </a:schemeClr>
                </a:solidFill>
              </a:rPr>
            </a:br>
            <a:r>
              <a:rPr sz="1200" smtClean="0">
                <a:solidFill>
                  <a:schemeClr val="accent2">
                    <a:lumMod val="50000"/>
                  </a:schemeClr>
                </a:solidFill>
              </a:rPr>
              <a:t>Our Stories : The  History of Marathon County Exhibit</a:t>
            </a:r>
            <a:br>
              <a:rPr sz="1200" smtClean="0">
                <a:solidFill>
                  <a:schemeClr val="accent2">
                    <a:lumMod val="50000"/>
                  </a:schemeClr>
                </a:solidFill>
              </a:rPr>
            </a:br>
            <a:r>
              <a:rPr sz="1200" smtClean="0">
                <a:solidFill>
                  <a:schemeClr val="accent2">
                    <a:lumMod val="50000"/>
                  </a:schemeClr>
                </a:solidFill>
              </a:rPr>
              <a:t>Marathon County Historical Society</a:t>
            </a:r>
            <a:endParaRPr>
              <a:solidFill>
                <a:schemeClr val="accent2">
                  <a:lumMod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Why would the Wisconsin River be a difficult source to use for transportation?</a:t>
            </a:r>
          </a:p>
          <a:p>
            <a:r>
              <a:rPr lang="en-US" smtClean="0"/>
              <a:t>Who was working in the sawmills?</a:t>
            </a:r>
          </a:p>
          <a:p>
            <a:r>
              <a:rPr lang="en-US" smtClean="0"/>
              <a:t>What was needed to process the logs?</a:t>
            </a:r>
          </a:p>
          <a:p>
            <a:r>
              <a:rPr lang="en-US" smtClean="0"/>
              <a:t>Why did some small sawmills only stay open for a few years?</a:t>
            </a:r>
          </a:p>
          <a:p>
            <a:r>
              <a:rPr lang="en-US" smtClean="0"/>
              <a:t>Why did cities remain after the logging ended?</a:t>
            </a:r>
          </a:p>
          <a:p>
            <a:endParaRPr lang="en-US" smtClean="0"/>
          </a:p>
        </p:txBody>
      </p:sp>
      <p:sp>
        <p:nvSpPr>
          <p:cNvPr id="3" name="Title 2"/>
          <p:cNvSpPr>
            <a:spLocks noGrp="1"/>
          </p:cNvSpPr>
          <p:nvPr>
            <p:ph type="title"/>
          </p:nvPr>
        </p:nvSpPr>
        <p:spPr/>
        <p:txBody>
          <a:bodyPr/>
          <a:lstStyle/>
          <a:p>
            <a:pPr fontAlgn="auto">
              <a:spcAft>
                <a:spcPts val="0"/>
              </a:spcAft>
              <a:defRPr/>
            </a:pPr>
            <a:r>
              <a:rPr smtClean="0"/>
              <a:t>Discussion Questions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linds(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linds(horizont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linds(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p:txBody>
          <a:bodyPr/>
          <a:lstStyle/>
          <a:p>
            <a:endParaRPr lang="en-US" smtClean="0"/>
          </a:p>
        </p:txBody>
      </p:sp>
      <p:sp>
        <p:nvSpPr>
          <p:cNvPr id="3" name="Title 2"/>
          <p:cNvSpPr>
            <a:spLocks noGrp="1"/>
          </p:cNvSpPr>
          <p:nvPr>
            <p:ph type="title"/>
          </p:nvPr>
        </p:nvSpPr>
        <p:spPr/>
        <p:txBody>
          <a:bodyPr/>
          <a:lstStyle/>
          <a:p>
            <a:pPr algn="ctr" fontAlgn="auto">
              <a:spcAft>
                <a:spcPts val="0"/>
              </a:spcAft>
              <a:defRPr/>
            </a:pPr>
            <a:r>
              <a:rPr smtClean="0"/>
              <a:t>End of Logging presentation</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fontAlgn="auto">
              <a:spcAft>
                <a:spcPts val="0"/>
              </a:spcAft>
              <a:defRPr/>
            </a:pPr>
            <a:r>
              <a:rPr smtClean="0"/>
              <a:t>Why did people first come to </a:t>
            </a:r>
            <a:br>
              <a:rPr smtClean="0"/>
            </a:br>
            <a:r>
              <a:rPr smtClean="0"/>
              <a:t>Marathon County?</a:t>
            </a:r>
            <a:endParaRPr/>
          </a:p>
        </p:txBody>
      </p:sp>
      <p:pic>
        <p:nvPicPr>
          <p:cNvPr id="7" name="Content Placeholder 6" descr="GeorgeStevens.jpg"/>
          <p:cNvPicPr>
            <a:picLocks noGrp="1" noChangeAspect="1"/>
          </p:cNvPicPr>
          <p:nvPr>
            <p:ph sz="half" idx="2"/>
          </p:nvPr>
        </p:nvPicPr>
        <p:blipFill>
          <a:blip r:embed="rId2"/>
          <a:srcRect/>
          <a:stretch>
            <a:fillRect/>
          </a:stretch>
        </p:blipFill>
        <p:spPr>
          <a:xfrm>
            <a:off x="4953000" y="2819400"/>
            <a:ext cx="3333750" cy="3486150"/>
          </a:xfrm>
        </p:spPr>
      </p:pic>
      <p:pic>
        <p:nvPicPr>
          <p:cNvPr id="2050" name="Picture 2" descr="C:\Users\jholmes.DAGOBAHSYSTEM\Dropbox\MCHS Permanent Exhibit\sorting logs_0001.jpg"/>
          <p:cNvPicPr>
            <a:picLocks noGrp="1" noChangeAspect="1" noChangeArrowheads="1"/>
          </p:cNvPicPr>
          <p:nvPr>
            <p:ph sz="half" idx="1"/>
          </p:nvPr>
        </p:nvPicPr>
        <p:blipFill>
          <a:blip r:embed="rId3"/>
          <a:srcRect/>
          <a:stretch>
            <a:fillRect/>
          </a:stretch>
        </p:blipFill>
        <p:spPr>
          <a:xfrm>
            <a:off x="457200" y="1905000"/>
            <a:ext cx="4059238" cy="2635250"/>
          </a:xfrm>
        </p:spPr>
      </p:pic>
      <p:sp>
        <p:nvSpPr>
          <p:cNvPr id="8" name="TextBox 7"/>
          <p:cNvSpPr txBox="1">
            <a:spLocks noChangeArrowheads="1"/>
          </p:cNvSpPr>
          <p:nvPr/>
        </p:nvSpPr>
        <p:spPr bwMode="auto">
          <a:xfrm>
            <a:off x="990600" y="4800600"/>
            <a:ext cx="2819400" cy="646113"/>
          </a:xfrm>
          <a:prstGeom prst="rect">
            <a:avLst/>
          </a:prstGeom>
          <a:noFill/>
          <a:ln w="9525">
            <a:noFill/>
            <a:miter lim="800000"/>
            <a:headEnd/>
            <a:tailEnd/>
          </a:ln>
        </p:spPr>
        <p:txBody>
          <a:bodyPr>
            <a:spAutoFit/>
          </a:bodyPr>
          <a:lstStyle/>
          <a:p>
            <a:pPr algn="ctr"/>
            <a:r>
              <a:rPr lang="en-US">
                <a:latin typeface="Constantia" pitchFamily="18" charset="0"/>
              </a:rPr>
              <a:t>The early immigrants came for pelts</a:t>
            </a:r>
          </a:p>
        </p:txBody>
      </p:sp>
      <p:sp>
        <p:nvSpPr>
          <p:cNvPr id="9" name="TextBox 8"/>
          <p:cNvSpPr txBox="1">
            <a:spLocks noChangeArrowheads="1"/>
          </p:cNvSpPr>
          <p:nvPr/>
        </p:nvSpPr>
        <p:spPr bwMode="auto">
          <a:xfrm>
            <a:off x="5334000" y="1828800"/>
            <a:ext cx="2514600" cy="923925"/>
          </a:xfrm>
          <a:prstGeom prst="rect">
            <a:avLst/>
          </a:prstGeom>
          <a:noFill/>
          <a:ln w="9525">
            <a:noFill/>
            <a:miter lim="800000"/>
            <a:headEnd/>
            <a:tailEnd/>
          </a:ln>
        </p:spPr>
        <p:txBody>
          <a:bodyPr>
            <a:spAutoFit/>
          </a:bodyPr>
          <a:lstStyle/>
          <a:p>
            <a:pPr algn="ctr"/>
            <a:r>
              <a:rPr lang="en-US">
                <a:latin typeface="Constantia" pitchFamily="18" charset="0"/>
              </a:rPr>
              <a:t>George Stevens brought investors from St. Louis for lumber.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Wingdings 2" pitchFamily="18" charset="2"/>
              <a:buNone/>
            </a:pPr>
            <a:r>
              <a:rPr lang="en-US" smtClean="0"/>
              <a:t>“They’d go up in the fall and not come home until spring. Once home, all those clothes had to be boiled to get rid of the lice that they picked up in the lumber camp. But they earned fairly good money and they got their room and board and the feed for their horses. It was a time of year when the horses wouldn’t be doing much else.”		</a:t>
            </a:r>
          </a:p>
          <a:p>
            <a:pPr>
              <a:buFont typeface="Wingdings 2" pitchFamily="18" charset="2"/>
              <a:buNone/>
            </a:pPr>
            <a:r>
              <a:rPr lang="en-US" smtClean="0"/>
              <a:t>						-Erna Zimmerman</a:t>
            </a:r>
          </a:p>
        </p:txBody>
      </p:sp>
      <p:sp>
        <p:nvSpPr>
          <p:cNvPr id="2" name="Title 1"/>
          <p:cNvSpPr>
            <a:spLocks noGrp="1"/>
          </p:cNvSpPr>
          <p:nvPr>
            <p:ph type="title"/>
          </p:nvPr>
        </p:nvSpPr>
        <p:spPr/>
        <p:txBody>
          <a:bodyPr/>
          <a:lstStyle/>
          <a:p>
            <a:pPr algn="ctr" fontAlgn="auto">
              <a:spcAft>
                <a:spcPts val="0"/>
              </a:spcAft>
              <a:defRPr/>
            </a:pPr>
            <a:r>
              <a:rPr smtClean="0"/>
              <a:t>What time of year did they log?</a:t>
            </a:r>
            <a:endParaRPr/>
          </a:p>
        </p:txBody>
      </p:sp>
      <p:pic>
        <p:nvPicPr>
          <p:cNvPr id="15363" name="Picture 2" descr="C:\Users\jholmes.DAGOBAHSYSTEM\Dropbox\MCHS Permanent Exhibit\Photos for Jenny\Logging-blue_sky-half_size.jpg"/>
          <p:cNvPicPr>
            <a:picLocks noChangeAspect="1" noChangeArrowheads="1"/>
          </p:cNvPicPr>
          <p:nvPr/>
        </p:nvPicPr>
        <p:blipFill>
          <a:blip r:embed="rId2"/>
          <a:srcRect/>
          <a:stretch>
            <a:fillRect/>
          </a:stretch>
        </p:blipFill>
        <p:spPr bwMode="auto">
          <a:xfrm>
            <a:off x="838200" y="4800600"/>
            <a:ext cx="7086600" cy="177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defRPr/>
            </a:pPr>
            <a:r>
              <a:rPr smtClean="0"/>
              <a:t>What was life like in a logging camp?</a:t>
            </a:r>
            <a:endParaRPr/>
          </a:p>
        </p:txBody>
      </p:sp>
      <p:sp>
        <p:nvSpPr>
          <p:cNvPr id="5" name="Content Placeholder 4"/>
          <p:cNvSpPr>
            <a:spLocks noGrp="1"/>
          </p:cNvSpPr>
          <p:nvPr>
            <p:ph sz="half" idx="2"/>
          </p:nvPr>
        </p:nvSpPr>
        <p:spPr>
          <a:xfrm>
            <a:off x="4648200" y="1524000"/>
            <a:ext cx="4059238" cy="4572000"/>
          </a:xfrm>
        </p:spPr>
        <p:txBody>
          <a:bodyPr>
            <a:normAutofit fontScale="77500" lnSpcReduction="20000"/>
          </a:bodyPr>
          <a:lstStyle/>
          <a:p>
            <a:pPr marL="274320" indent="-274320" fontAlgn="auto">
              <a:spcAft>
                <a:spcPts val="0"/>
              </a:spcAft>
              <a:buFont typeface="Wingdings 2"/>
              <a:buNone/>
              <a:defRPr/>
            </a:pPr>
            <a:r>
              <a:rPr lang="en-US" dirty="0" smtClean="0"/>
              <a:t>“I never saw so much baked and cooked stuff in one place at one time that you saw in that kitchen. The fellow with the triangle called them in to the meal, they came in and sat down silently and immediately got to the business of eating and no words were wasted. When the boss would lay out the orders for the day and they would all get up and go out. At noontime the meals were taken on a sled to them if they were working far out in the woods and then at night was the big meal.”</a:t>
            </a:r>
          </a:p>
          <a:p>
            <a:pPr marL="274320" indent="-274320" fontAlgn="auto">
              <a:spcAft>
                <a:spcPts val="0"/>
              </a:spcAft>
              <a:buFont typeface="Wingdings 2"/>
              <a:buNone/>
              <a:defRPr/>
            </a:pPr>
            <a:r>
              <a:rPr lang="en-US" dirty="0" smtClean="0"/>
              <a:t>			-Helen Hill</a:t>
            </a:r>
            <a:endParaRPr lang="en-US" dirty="0"/>
          </a:p>
        </p:txBody>
      </p:sp>
      <p:pic>
        <p:nvPicPr>
          <p:cNvPr id="3074" name="Picture 2" descr="C:\Users\jholmes.DAGOBAHSYSTEM\Dropbox\MCHS Permanent Exhibit\cooks_0001.jpg"/>
          <p:cNvPicPr>
            <a:picLocks noGrp="1" noChangeAspect="1" noChangeArrowheads="1"/>
          </p:cNvPicPr>
          <p:nvPr>
            <p:ph sz="half" idx="1"/>
          </p:nvPr>
        </p:nvPicPr>
        <p:blipFill>
          <a:blip r:embed="rId2"/>
          <a:srcRect/>
          <a:stretch>
            <a:fillRect/>
          </a:stretch>
        </p:blipFill>
        <p:spPr>
          <a:xfrm>
            <a:off x="457200" y="1828800"/>
            <a:ext cx="4059238" cy="26479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blinds(horizontal)">
                                      <p:cBhvr>
                                        <p:cTn id="15"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en-US" dirty="0" smtClean="0"/>
              <a:t>Horses could haul the logs over the snow and ice to river where they were stored until spring.</a:t>
            </a:r>
          </a:p>
          <a:p>
            <a:pPr marL="274320" indent="-274320" fontAlgn="auto">
              <a:spcAft>
                <a:spcPts val="0"/>
              </a:spcAft>
              <a:buFont typeface="Wingdings 2"/>
              <a:buNone/>
              <a:defRPr/>
            </a:pPr>
            <a:r>
              <a:rPr lang="en-US" dirty="0" smtClean="0"/>
              <a:t>“My father was what they called a river pig. He worked on the logging boom on the Wisconsin River. Every log had a stamp on it, like the Barker and Steward Mill, the </a:t>
            </a:r>
            <a:r>
              <a:rPr lang="en-US" dirty="0" err="1" smtClean="0"/>
              <a:t>Mortenson</a:t>
            </a:r>
            <a:r>
              <a:rPr lang="en-US" dirty="0" smtClean="0"/>
              <a:t> Lumber Company. The logs were stamped on the end. These fellows had a plank across an open space, the rest were boomed off. As these logs came through this space they would spear them with their pike pole and send them down the channel. They sent that log into that channel, to each sawmill.”</a:t>
            </a:r>
          </a:p>
          <a:p>
            <a:pPr marL="274320" indent="-274320" fontAlgn="auto">
              <a:spcAft>
                <a:spcPts val="0"/>
              </a:spcAft>
              <a:buFont typeface="Wingdings 2"/>
              <a:buNone/>
              <a:defRPr/>
            </a:pPr>
            <a:r>
              <a:rPr lang="en-US" dirty="0" smtClean="0"/>
              <a:t>						-Marshall </a:t>
            </a:r>
            <a:r>
              <a:rPr lang="en-US" dirty="0" err="1" smtClean="0"/>
              <a:t>Duranso</a:t>
            </a:r>
            <a:endParaRPr lang="en-US" dirty="0" smtClean="0"/>
          </a:p>
          <a:p>
            <a:pPr marL="274320" indent="-274320" algn="ctr" fontAlgn="auto">
              <a:spcAft>
                <a:spcPts val="0"/>
              </a:spcAft>
              <a:buFont typeface="Wingdings 2"/>
              <a:buChar char=""/>
              <a:defRPr/>
            </a:pPr>
            <a:endParaRPr lang="en-US" dirty="0"/>
          </a:p>
        </p:txBody>
      </p:sp>
      <p:sp>
        <p:nvSpPr>
          <p:cNvPr id="5" name="Title 4"/>
          <p:cNvSpPr>
            <a:spLocks noGrp="1"/>
          </p:cNvSpPr>
          <p:nvPr>
            <p:ph type="title"/>
          </p:nvPr>
        </p:nvSpPr>
        <p:spPr/>
        <p:txBody>
          <a:bodyPr/>
          <a:lstStyle/>
          <a:p>
            <a:pPr fontAlgn="auto">
              <a:spcAft>
                <a:spcPts val="0"/>
              </a:spcAft>
              <a:defRPr/>
            </a:pPr>
            <a:r>
              <a:rPr smtClean="0"/>
              <a:t>How did the logs get to the sawmills?</a:t>
            </a:r>
            <a:endParaRPr/>
          </a:p>
        </p:txBody>
      </p:sp>
      <p:pic>
        <p:nvPicPr>
          <p:cNvPr id="1026" name="Picture 2" descr="C:\Users\jholmes.DAGOBAHSYSTEM\Downloads\PB061798.JPG"/>
          <p:cNvPicPr>
            <a:picLocks noChangeAspect="1" noChangeArrowheads="1"/>
          </p:cNvPicPr>
          <p:nvPr/>
        </p:nvPicPr>
        <p:blipFill>
          <a:blip r:embed="rId2" cstate="print"/>
          <a:srcRect/>
          <a:stretch>
            <a:fillRect/>
          </a:stretch>
        </p:blipFill>
        <p:spPr bwMode="auto">
          <a:xfrm rot="16200000">
            <a:off x="1914294" y="4715106"/>
            <a:ext cx="1333529" cy="24189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linds(horizontal)">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fontAlgn="auto">
              <a:spcAft>
                <a:spcPts val="0"/>
              </a:spcAft>
              <a:defRPr/>
            </a:pPr>
            <a:r>
              <a:rPr smtClean="0"/>
              <a:t>What allowed Wausau to become a </a:t>
            </a:r>
            <a:r>
              <a:rPr smtClean="0">
                <a:solidFill>
                  <a:srgbClr val="FFFF00"/>
                </a:solidFill>
              </a:rPr>
              <a:t>hub</a:t>
            </a:r>
            <a:r>
              <a:rPr smtClean="0"/>
              <a:t>?</a:t>
            </a:r>
            <a:endParaRPr/>
          </a:p>
        </p:txBody>
      </p:sp>
      <p:sp>
        <p:nvSpPr>
          <p:cNvPr id="4" name="Content Placeholder 3"/>
          <p:cNvSpPr>
            <a:spLocks noGrp="1"/>
          </p:cNvSpPr>
          <p:nvPr>
            <p:ph sz="half" idx="1"/>
          </p:nvPr>
        </p:nvSpPr>
        <p:spPr>
          <a:xfrm>
            <a:off x="457200" y="1524000"/>
            <a:ext cx="4059238" cy="4572000"/>
          </a:xfrm>
        </p:spPr>
        <p:txBody>
          <a:bodyPr/>
          <a:lstStyle/>
          <a:p>
            <a:r>
              <a:rPr lang="en-US" smtClean="0"/>
              <a:t>The Wisconsin River flowed through Wausau</a:t>
            </a:r>
          </a:p>
          <a:p>
            <a:r>
              <a:rPr lang="en-US" smtClean="0"/>
              <a:t>Spring logs floating downriver could easily be stopped and sent down the channels to their mills before going over the falls. </a:t>
            </a:r>
          </a:p>
        </p:txBody>
      </p:sp>
      <p:pic>
        <p:nvPicPr>
          <p:cNvPr id="18435" name="Content Placeholder 5" descr="marathon county.jpg"/>
          <p:cNvPicPr>
            <a:picLocks noGrp="1" noChangeAspect="1"/>
          </p:cNvPicPr>
          <p:nvPr>
            <p:ph sz="half" idx="2"/>
          </p:nvPr>
        </p:nvPicPr>
        <p:blipFill>
          <a:blip r:embed="rId2"/>
          <a:srcRect/>
          <a:stretch>
            <a:fillRect/>
          </a:stretch>
        </p:blipFill>
        <p:spPr>
          <a:xfrm>
            <a:off x="4724400" y="1371600"/>
            <a:ext cx="3449638" cy="2114550"/>
          </a:xfrm>
        </p:spPr>
      </p:pic>
      <p:pic>
        <p:nvPicPr>
          <p:cNvPr id="18436" name="Picture 2" descr="C:\Users\jholmes.DAGOBAHSYSTEM\Dropbox\MCHS Permanent Exhibit\lumber rafts_0001.jpg"/>
          <p:cNvPicPr>
            <a:picLocks noChangeAspect="1" noChangeArrowheads="1"/>
          </p:cNvPicPr>
          <p:nvPr/>
        </p:nvPicPr>
        <p:blipFill>
          <a:blip r:embed="rId3"/>
          <a:srcRect/>
          <a:stretch>
            <a:fillRect/>
          </a:stretch>
        </p:blipFill>
        <p:spPr bwMode="auto">
          <a:xfrm>
            <a:off x="5029200" y="3276600"/>
            <a:ext cx="2819400" cy="32369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smtClean="0"/>
              <a:t>Why were loggers able to spread to other parts of the county?</a:t>
            </a:r>
            <a:endParaRPr/>
          </a:p>
        </p:txBody>
      </p:sp>
      <p:sp>
        <p:nvSpPr>
          <p:cNvPr id="5" name="Content Placeholder 4"/>
          <p:cNvSpPr>
            <a:spLocks noGrp="1"/>
          </p:cNvSpPr>
          <p:nvPr>
            <p:ph sz="half" idx="1"/>
          </p:nvPr>
        </p:nvSpPr>
        <p:spPr>
          <a:xfrm>
            <a:off x="457200" y="1524000"/>
            <a:ext cx="4059238" cy="4572000"/>
          </a:xfrm>
        </p:spPr>
        <p:txBody>
          <a:bodyPr>
            <a:normAutofit lnSpcReduction="10000"/>
          </a:bodyPr>
          <a:lstStyle/>
          <a:p>
            <a:pPr marL="274320" indent="-274320" fontAlgn="auto">
              <a:spcAft>
                <a:spcPts val="0"/>
              </a:spcAft>
              <a:buFont typeface="Wingdings 2"/>
              <a:buChar char=""/>
              <a:defRPr/>
            </a:pPr>
            <a:r>
              <a:rPr lang="en-US" dirty="0" smtClean="0"/>
              <a:t>In the 1870s the railroad was built connecting the outlying parts of Marathon County to the Wisconsin River.</a:t>
            </a:r>
          </a:p>
          <a:p>
            <a:pPr marL="274320" indent="-274320" fontAlgn="auto">
              <a:spcAft>
                <a:spcPts val="0"/>
              </a:spcAft>
              <a:buFont typeface="Wingdings 2"/>
              <a:buChar char=""/>
              <a:defRPr/>
            </a:pPr>
            <a:r>
              <a:rPr lang="en-US" dirty="0" smtClean="0"/>
              <a:t>Railroads allowed logs to be transported year round including winter.</a:t>
            </a:r>
          </a:p>
          <a:p>
            <a:pPr marL="274320" indent="-274320" fontAlgn="auto">
              <a:spcAft>
                <a:spcPts val="0"/>
              </a:spcAft>
              <a:buFont typeface="Wingdings 2"/>
              <a:buChar char=""/>
              <a:defRPr/>
            </a:pPr>
            <a:r>
              <a:rPr lang="en-US" dirty="0" smtClean="0"/>
              <a:t>Did the Lumbermen need to rely on the Wisconsin River?</a:t>
            </a:r>
            <a:endParaRPr lang="en-US" dirty="0"/>
          </a:p>
        </p:txBody>
      </p:sp>
      <p:pic>
        <p:nvPicPr>
          <p:cNvPr id="4098" name="Picture 2" descr="c:\Users\jholmes.DAGOBAHSYSTEM\Dropbox\MCHS Permanent Exhibit\Chosen for Exhibit\Marathon-County-Railroad-Map.jpg"/>
          <p:cNvPicPr>
            <a:picLocks noGrp="1" noChangeAspect="1" noChangeArrowheads="1"/>
          </p:cNvPicPr>
          <p:nvPr>
            <p:ph sz="half" idx="2"/>
          </p:nvPr>
        </p:nvPicPr>
        <p:blipFill>
          <a:blip r:embed="rId2"/>
          <a:srcRect/>
          <a:stretch>
            <a:fillRect/>
          </a:stretch>
        </p:blipFill>
        <p:spPr>
          <a:xfrm>
            <a:off x="4343400" y="1524000"/>
            <a:ext cx="4678363" cy="3498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linds(horizontal)">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jholmes.DAGOBAHSYSTEM\Dropbox\MCHS Permanent Exhibit\cut over land_0001.jpg"/>
          <p:cNvPicPr>
            <a:picLocks noGrp="1" noChangeAspect="1" noChangeArrowheads="1"/>
          </p:cNvPicPr>
          <p:nvPr>
            <p:ph sz="quarter" idx="1"/>
          </p:nvPr>
        </p:nvPicPr>
        <p:blipFill>
          <a:blip r:embed="rId2"/>
          <a:srcRect/>
          <a:stretch>
            <a:fillRect/>
          </a:stretch>
        </p:blipFill>
        <p:spPr>
          <a:xfrm>
            <a:off x="1290638" y="1809750"/>
            <a:ext cx="4581525" cy="3009900"/>
          </a:xfrm>
        </p:spPr>
      </p:pic>
      <p:sp>
        <p:nvSpPr>
          <p:cNvPr id="4" name="Content Placeholder 3"/>
          <p:cNvSpPr>
            <a:spLocks noGrp="1"/>
          </p:cNvSpPr>
          <p:nvPr>
            <p:ph type="body" idx="2"/>
          </p:nvPr>
        </p:nvSpPr>
        <p:spPr>
          <a:xfrm>
            <a:off x="6400800" y="1295400"/>
            <a:ext cx="1984375" cy="3733800"/>
          </a:xfrm>
        </p:spPr>
        <p:txBody>
          <a:bodyPr/>
          <a:lstStyle/>
          <a:p>
            <a:endParaRPr lang="en-US" dirty="0" smtClean="0"/>
          </a:p>
          <a:p>
            <a:endParaRPr lang="en-US" dirty="0" smtClean="0"/>
          </a:p>
          <a:p>
            <a:endParaRPr lang="en-US" dirty="0" smtClean="0"/>
          </a:p>
          <a:p>
            <a:r>
              <a:rPr lang="en-US" sz="2000" dirty="0" smtClean="0"/>
              <a:t>Almost all of the trees were cut down by the early 1900s</a:t>
            </a:r>
          </a:p>
        </p:txBody>
      </p:sp>
      <p:sp>
        <p:nvSpPr>
          <p:cNvPr id="6" name="TextBox 5"/>
          <p:cNvSpPr txBox="1">
            <a:spLocks noChangeArrowheads="1"/>
          </p:cNvSpPr>
          <p:nvPr/>
        </p:nvSpPr>
        <p:spPr bwMode="auto">
          <a:xfrm>
            <a:off x="990600" y="685800"/>
            <a:ext cx="7315200" cy="830263"/>
          </a:xfrm>
          <a:prstGeom prst="rect">
            <a:avLst/>
          </a:prstGeom>
          <a:noFill/>
          <a:ln w="9525">
            <a:noFill/>
            <a:miter lim="800000"/>
            <a:headEnd/>
            <a:tailEnd/>
          </a:ln>
        </p:spPr>
        <p:txBody>
          <a:bodyPr>
            <a:spAutoFit/>
          </a:bodyPr>
          <a:lstStyle/>
          <a:p>
            <a:pPr algn="ctr"/>
            <a:r>
              <a:rPr lang="en-US" sz="2400">
                <a:solidFill>
                  <a:schemeClr val="tx2"/>
                </a:solidFill>
                <a:latin typeface="Constantia" pitchFamily="18" charset="0"/>
              </a:rPr>
              <a:t>Do you think it is possible to cut down every tree in Marathon County?</a:t>
            </a:r>
          </a:p>
        </p:txBody>
      </p:sp>
      <p:sp>
        <p:nvSpPr>
          <p:cNvPr id="7" name="Title 6"/>
          <p:cNvSpPr>
            <a:spLocks noGrp="1"/>
          </p:cNvSpPr>
          <p:nvPr>
            <p:ph type="title"/>
          </p:nvPr>
        </p:nvSpPr>
        <p:spPr/>
        <p:txBody>
          <a:bodyPr/>
          <a:lstStyle/>
          <a:p>
            <a:pPr fontAlgn="auto">
              <a:spcAft>
                <a:spcPts val="0"/>
              </a:spcAft>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linds(horizontal)">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mtClean="0"/>
              <a:t>Move to other logging sites</a:t>
            </a:r>
          </a:p>
          <a:p>
            <a:pPr lvl="1"/>
            <a:r>
              <a:rPr lang="en-US" smtClean="0"/>
              <a:t>Where else could lumbermen go for logs?</a:t>
            </a:r>
          </a:p>
          <a:p>
            <a:pPr lvl="1">
              <a:buFont typeface="Wingdings 2" pitchFamily="18" charset="2"/>
              <a:buNone/>
            </a:pPr>
            <a:endParaRPr lang="en-US" smtClean="0"/>
          </a:p>
          <a:p>
            <a:pPr lvl="1">
              <a:buFont typeface="Wingdings 2" pitchFamily="18" charset="2"/>
              <a:buNone/>
            </a:pPr>
            <a:endParaRPr lang="en-US" smtClean="0"/>
          </a:p>
          <a:p>
            <a:r>
              <a:rPr lang="en-US" smtClean="0"/>
              <a:t>Begin a different business</a:t>
            </a:r>
          </a:p>
          <a:p>
            <a:pPr lvl="1"/>
            <a:r>
              <a:rPr lang="en-US" smtClean="0"/>
              <a:t>What other type of businesses could be started in Marathon County?</a:t>
            </a:r>
          </a:p>
        </p:txBody>
      </p:sp>
      <p:sp>
        <p:nvSpPr>
          <p:cNvPr id="2" name="Title 1"/>
          <p:cNvSpPr>
            <a:spLocks noGrp="1"/>
          </p:cNvSpPr>
          <p:nvPr>
            <p:ph type="title"/>
          </p:nvPr>
        </p:nvSpPr>
        <p:spPr/>
        <p:txBody>
          <a:bodyPr>
            <a:normAutofit fontScale="90000"/>
          </a:bodyPr>
          <a:lstStyle/>
          <a:p>
            <a:pPr fontAlgn="auto">
              <a:spcAft>
                <a:spcPts val="0"/>
              </a:spcAft>
              <a:defRPr/>
            </a:pPr>
            <a:r>
              <a:rPr smtClean="0"/>
              <a:t>What happens when the trees are gone?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linds(horizont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blinds(horizontal)">
                                      <p:cBhvr>
                                        <p:cTn id="15" dur="500"/>
                                        <p:tgtEl>
                                          <p:spTgt spid="5">
                                            <p:txEl>
                                              <p:pRg st="4" end="4"/>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blinds(horizontal)">
                                      <p:cBhvr>
                                        <p:cTn id="1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131</TotalTime>
  <Words>677</Words>
  <Application>Microsoft Office PowerPoint</Application>
  <PresentationFormat>On-screen Show (4:3)</PresentationFormat>
  <Paragraphs>46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vt:lpstr>
      <vt:lpstr>Logging Our Stories : The  History of Marathon County Exhibit Marathon County Historical Society</vt:lpstr>
      <vt:lpstr>Why did people first come to  Marathon County?</vt:lpstr>
      <vt:lpstr>What time of year did they log?</vt:lpstr>
      <vt:lpstr>What was life like in a logging camp?</vt:lpstr>
      <vt:lpstr>How did the logs get to the sawmills?</vt:lpstr>
      <vt:lpstr>What allowed Wausau to become a hub?</vt:lpstr>
      <vt:lpstr>Why were loggers able to spread to other parts of the county?</vt:lpstr>
      <vt:lpstr>Slide 8</vt:lpstr>
      <vt:lpstr>What happens when the trees are gone?</vt:lpstr>
      <vt:lpstr>Discussion Questions</vt:lpstr>
      <vt:lpstr>End of Logging presentation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Logging</dc:title>
  <dc:creator>JHolmes</dc:creator>
  <cp:lastModifiedBy>JHolmes</cp:lastModifiedBy>
  <cp:revision>17</cp:revision>
  <dcterms:created xsi:type="dcterms:W3CDTF">2013-10-05T16:02:29Z</dcterms:created>
  <dcterms:modified xsi:type="dcterms:W3CDTF">2013-11-13T01:18:58Z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