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B647AF55-F88B-4147-B103-D12829AE0DD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7AF55-F88B-4147-B103-D12829AE0D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7AF55-F88B-4147-B103-D12829AE0D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43F7722-7D1B-47A2-AD94-F23D8D504818}"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B647AF55-F88B-4147-B103-D12829AE0DD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7AF55-F88B-4147-B103-D12829AE0DD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7AF55-F88B-4147-B103-D12829AE0DD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47AF55-F88B-4147-B103-D12829AE0DD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7AF55-F88B-4147-B103-D12829AE0DD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7AF55-F88B-4147-B103-D12829AE0D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43F7722-7D1B-47A2-AD94-F23D8D504818}"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B647AF55-F88B-4147-B103-D12829AE0DD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43F7722-7D1B-47A2-AD94-F23D8D504818}"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B647AF55-F88B-4147-B103-D12829AE0DD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43F7722-7D1B-47A2-AD94-F23D8D504818}"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47AF55-F88B-4147-B103-D12829AE0DD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holmes.DAGOBAHSYSTEM\Dropbox\MCHS Permanent Exhibit\sorting logs_0001.jpg"/>
          <p:cNvPicPr>
            <a:picLocks noChangeAspect="1" noChangeArrowheads="1"/>
          </p:cNvPicPr>
          <p:nvPr/>
        </p:nvPicPr>
        <p:blipFill>
          <a:blip r:embed="rId2" cstate="print">
            <a:lum bright="18000" contrast="-8000"/>
          </a:blip>
          <a:srcRect/>
          <a:stretch>
            <a:fillRect/>
          </a:stretch>
        </p:blipFill>
        <p:spPr bwMode="auto">
          <a:xfrm>
            <a:off x="152400" y="228600"/>
            <a:ext cx="8874228" cy="6400800"/>
          </a:xfrm>
          <a:prstGeom prst="rect">
            <a:avLst/>
          </a:prstGeom>
          <a:noFill/>
        </p:spPr>
      </p:pic>
      <p:sp>
        <p:nvSpPr>
          <p:cNvPr id="3" name="Subtitle 2"/>
          <p:cNvSpPr>
            <a:spLocks noGrp="1"/>
          </p:cNvSpPr>
          <p:nvPr>
            <p:ph type="subTitle" idx="1"/>
          </p:nvPr>
        </p:nvSpPr>
        <p:spPr>
          <a:xfrm>
            <a:off x="457200" y="3699804"/>
            <a:ext cx="8305800" cy="1786596"/>
          </a:xfrm>
        </p:spPr>
        <p:txBody>
          <a:bodyPr/>
          <a:lstStyle/>
          <a:p>
            <a:r>
              <a:rPr lang="en-US" dirty="0" smtClean="0">
                <a:solidFill>
                  <a:schemeClr val="accent2">
                    <a:lumMod val="50000"/>
                  </a:schemeClr>
                </a:solidFill>
              </a:rPr>
              <a:t>State Standards: </a:t>
            </a:r>
          </a:p>
          <a:p>
            <a:r>
              <a:rPr lang="en-US" sz="1200" b="1" dirty="0" smtClean="0">
                <a:solidFill>
                  <a:schemeClr val="accent2">
                    <a:lumMod val="50000"/>
                  </a:schemeClr>
                </a:solidFill>
              </a:rPr>
              <a:t>B.8.1</a:t>
            </a:r>
            <a:r>
              <a:rPr lang="en-US" sz="1200" dirty="0" smtClean="0">
                <a:solidFill>
                  <a:schemeClr val="accent2">
                    <a:lumMod val="50000"/>
                  </a:schemeClr>
                </a:solidFill>
              </a:rPr>
              <a:t> Interpret the past using a variety of sources, such as biographies, diaries, journals, artifacts, eyewitness interviews, and other primary source materials, and evaluate the credibility of sources used, </a:t>
            </a:r>
          </a:p>
          <a:p>
            <a:r>
              <a:rPr lang="en-US" sz="1200" b="1" dirty="0" smtClean="0">
                <a:solidFill>
                  <a:schemeClr val="accent2">
                    <a:lumMod val="50000"/>
                  </a:schemeClr>
                </a:solidFill>
              </a:rPr>
              <a:t>A.8.4</a:t>
            </a:r>
            <a:r>
              <a:rPr lang="en-US" sz="1200" dirty="0" smtClean="0">
                <a:solidFill>
                  <a:schemeClr val="accent2">
                    <a:lumMod val="50000"/>
                  </a:schemeClr>
                </a:solidFill>
              </a:rPr>
              <a:t> Conduct a historical study to analyze the use of the local environment in a Wisconsin community and to explain the effect of this use on the environment. </a:t>
            </a:r>
          </a:p>
          <a:p>
            <a:endParaRPr lang="en-US" dirty="0"/>
          </a:p>
        </p:txBody>
      </p:sp>
      <p:sp>
        <p:nvSpPr>
          <p:cNvPr id="2" name="Title 1"/>
          <p:cNvSpPr>
            <a:spLocks noGrp="1"/>
          </p:cNvSpPr>
          <p:nvPr>
            <p:ph type="ctrTitle"/>
          </p:nvPr>
        </p:nvSpPr>
        <p:spPr/>
        <p:txBody>
          <a:bodyPr/>
          <a:lstStyle/>
          <a:p>
            <a:r>
              <a:rPr smtClean="0">
                <a:solidFill>
                  <a:schemeClr val="accent2">
                    <a:lumMod val="50000"/>
                  </a:schemeClr>
                </a:solidFill>
              </a:rPr>
              <a:t>Logging</a:t>
            </a:r>
            <a:br>
              <a:rPr smtClean="0">
                <a:solidFill>
                  <a:schemeClr val="accent2">
                    <a:lumMod val="50000"/>
                  </a:schemeClr>
                </a:solidFill>
              </a:rPr>
            </a:br>
            <a:r>
              <a:rPr sz="1200" smtClean="0">
                <a:solidFill>
                  <a:schemeClr val="accent2">
                    <a:lumMod val="50000"/>
                  </a:schemeClr>
                </a:solidFill>
              </a:rPr>
              <a:t>Our Stories: T</a:t>
            </a:r>
            <a:r>
              <a:rPr lang="en-US" sz="1200" dirty="0" smtClean="0">
                <a:solidFill>
                  <a:schemeClr val="accent2">
                    <a:lumMod val="50000"/>
                  </a:schemeClr>
                </a:solidFill>
              </a:rPr>
              <a:t>h</a:t>
            </a:r>
            <a:r>
              <a:rPr sz="1200" smtClean="0">
                <a:solidFill>
                  <a:schemeClr val="accent2">
                    <a:lumMod val="50000"/>
                  </a:schemeClr>
                </a:solidFill>
              </a:rPr>
              <a:t>e  History of Marathon County Exhibit</a:t>
            </a:r>
            <a:br>
              <a:rPr sz="1200" smtClean="0">
                <a:solidFill>
                  <a:schemeClr val="accent2">
                    <a:lumMod val="50000"/>
                  </a:schemeClr>
                </a:solidFill>
              </a:rPr>
            </a:br>
            <a:r>
              <a:rPr sz="1200" smtClean="0">
                <a:solidFill>
                  <a:schemeClr val="accent2">
                    <a:lumMod val="50000"/>
                  </a:schemeClr>
                </a:solidFill>
              </a:rPr>
              <a:t>Marathon County Historical Society</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would the Wisconsin River be a difficult source to use for transportation?</a:t>
            </a:r>
          </a:p>
          <a:p>
            <a:r>
              <a:rPr lang="en-US" dirty="0" smtClean="0"/>
              <a:t>Who was working in the sawmills?</a:t>
            </a:r>
          </a:p>
          <a:p>
            <a:r>
              <a:rPr lang="en-US" dirty="0" smtClean="0"/>
              <a:t>What was needed to process the logs?</a:t>
            </a:r>
          </a:p>
          <a:p>
            <a:r>
              <a:rPr lang="en-US" dirty="0" smtClean="0"/>
              <a:t>Why would some sawmills only stay open for a few years?</a:t>
            </a:r>
          </a:p>
          <a:p>
            <a:r>
              <a:rPr lang="en-US" dirty="0" smtClean="0"/>
              <a:t>Why did cities remain after the logging ended?</a:t>
            </a:r>
          </a:p>
          <a:p>
            <a:endParaRPr lang="en-US" dirty="0"/>
          </a:p>
        </p:txBody>
      </p:sp>
      <p:sp>
        <p:nvSpPr>
          <p:cNvPr id="3" name="Title 2"/>
          <p:cNvSpPr>
            <a:spLocks noGrp="1"/>
          </p:cNvSpPr>
          <p:nvPr>
            <p:ph type="title"/>
          </p:nvPr>
        </p:nvSpPr>
        <p:spPr/>
        <p:txBody>
          <a:bodyPr/>
          <a:lstStyle/>
          <a:p>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smtClean="0"/>
              <a:t>End of Logging presentation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smtClean="0"/>
              <a:t>Why did people first come to </a:t>
            </a:r>
            <a:br>
              <a:rPr smtClean="0"/>
            </a:br>
            <a:r>
              <a:rPr smtClean="0"/>
              <a:t>Marathon County?</a:t>
            </a:r>
            <a:endParaRPr lang="en-US" dirty="0"/>
          </a:p>
        </p:txBody>
      </p:sp>
      <p:pic>
        <p:nvPicPr>
          <p:cNvPr id="7" name="Content Placeholder 6" descr="GeorgeStevens.jpg"/>
          <p:cNvPicPr>
            <a:picLocks noGrp="1" noChangeAspect="1"/>
          </p:cNvPicPr>
          <p:nvPr>
            <p:ph sz="half" idx="2"/>
          </p:nvPr>
        </p:nvPicPr>
        <p:blipFill>
          <a:blip r:embed="rId2"/>
          <a:stretch>
            <a:fillRect/>
          </a:stretch>
        </p:blipFill>
        <p:spPr>
          <a:xfrm>
            <a:off x="4953000" y="2819400"/>
            <a:ext cx="3333750" cy="3486150"/>
          </a:xfrm>
        </p:spPr>
      </p:pic>
      <p:pic>
        <p:nvPicPr>
          <p:cNvPr id="2050" name="Picture 2" descr="C:\Users\jholmes.DAGOBAHSYSTEM\Dropbox\MCHS Permanent Exhibit\sorting logs_0001.jpg"/>
          <p:cNvPicPr>
            <a:picLocks noGrp="1" noChangeAspect="1" noChangeArrowheads="1"/>
          </p:cNvPicPr>
          <p:nvPr>
            <p:ph sz="half" idx="1"/>
          </p:nvPr>
        </p:nvPicPr>
        <p:blipFill>
          <a:blip r:embed="rId3" cstate="print"/>
          <a:srcRect/>
          <a:stretch>
            <a:fillRect/>
          </a:stretch>
        </p:blipFill>
        <p:spPr bwMode="auto">
          <a:xfrm>
            <a:off x="457200" y="1905000"/>
            <a:ext cx="4059238" cy="2635323"/>
          </a:xfrm>
          <a:prstGeom prst="rect">
            <a:avLst/>
          </a:prstGeom>
          <a:noFill/>
        </p:spPr>
      </p:pic>
      <p:sp>
        <p:nvSpPr>
          <p:cNvPr id="8" name="TextBox 7"/>
          <p:cNvSpPr txBox="1"/>
          <p:nvPr/>
        </p:nvSpPr>
        <p:spPr>
          <a:xfrm>
            <a:off x="990600" y="4800600"/>
            <a:ext cx="2819400" cy="646331"/>
          </a:xfrm>
          <a:prstGeom prst="rect">
            <a:avLst/>
          </a:prstGeom>
          <a:noFill/>
        </p:spPr>
        <p:txBody>
          <a:bodyPr wrap="square" rtlCol="0">
            <a:spAutoFit/>
          </a:bodyPr>
          <a:lstStyle/>
          <a:p>
            <a:pPr algn="ctr"/>
            <a:r>
              <a:rPr lang="en-US" dirty="0" smtClean="0"/>
              <a:t>The early immigrants </a:t>
            </a:r>
            <a:r>
              <a:rPr lang="en-US" smtClean="0"/>
              <a:t>came for pelts</a:t>
            </a:r>
            <a:endParaRPr lang="en-US" dirty="0"/>
          </a:p>
        </p:txBody>
      </p:sp>
      <p:sp>
        <p:nvSpPr>
          <p:cNvPr id="9" name="TextBox 8"/>
          <p:cNvSpPr txBox="1"/>
          <p:nvPr/>
        </p:nvSpPr>
        <p:spPr>
          <a:xfrm>
            <a:off x="5334000" y="1676400"/>
            <a:ext cx="2514600" cy="1200329"/>
          </a:xfrm>
          <a:prstGeom prst="rect">
            <a:avLst/>
          </a:prstGeom>
          <a:noFill/>
        </p:spPr>
        <p:txBody>
          <a:bodyPr wrap="square" rtlCol="0">
            <a:spAutoFit/>
          </a:bodyPr>
          <a:lstStyle/>
          <a:p>
            <a:pPr algn="ctr"/>
            <a:r>
              <a:rPr lang="en-US" dirty="0" smtClean="0"/>
              <a:t>In 1839 George Stevens brought financial baking from St. Louis for lumber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dirty="0" smtClean="0"/>
              <a:t>“They’d go up in the fall and not come home until spring. Once home, all those clothes had to be boiled to get rid of the lice that they picked up in the lumber camp. But they earned fairly good money and they got their room and board and the feed for their horses. It was a time of year when the horses wouldn’t be doing much else.”		</a:t>
            </a:r>
          </a:p>
          <a:p>
            <a:pPr>
              <a:buNone/>
            </a:pPr>
            <a:r>
              <a:rPr lang="en-US" dirty="0" smtClean="0"/>
              <a:t>						-Erna Zimmerman</a:t>
            </a:r>
          </a:p>
        </p:txBody>
      </p:sp>
      <p:sp>
        <p:nvSpPr>
          <p:cNvPr id="2" name="Title 1"/>
          <p:cNvSpPr>
            <a:spLocks noGrp="1"/>
          </p:cNvSpPr>
          <p:nvPr>
            <p:ph type="title"/>
          </p:nvPr>
        </p:nvSpPr>
        <p:spPr/>
        <p:txBody>
          <a:bodyPr/>
          <a:lstStyle/>
          <a:p>
            <a:pPr algn="ctr"/>
            <a:r>
              <a:rPr smtClean="0"/>
              <a:t>What time of year did they log?</a:t>
            </a:r>
            <a:endParaRPr lang="en-US" dirty="0"/>
          </a:p>
        </p:txBody>
      </p:sp>
      <p:pic>
        <p:nvPicPr>
          <p:cNvPr id="1026" name="Picture 2" descr="C:\Users\jholmes.DAGOBAHSYSTEM\Dropbox\MCHS Permanent Exhibit\Photos for Jenny\Logging-blue_sky-half_size.jpg"/>
          <p:cNvPicPr>
            <a:picLocks noChangeAspect="1" noChangeArrowheads="1"/>
          </p:cNvPicPr>
          <p:nvPr/>
        </p:nvPicPr>
        <p:blipFill>
          <a:blip r:embed="rId2" cstate="print"/>
          <a:srcRect/>
          <a:stretch>
            <a:fillRect/>
          </a:stretch>
        </p:blipFill>
        <p:spPr bwMode="auto">
          <a:xfrm>
            <a:off x="914400" y="4800600"/>
            <a:ext cx="7086600" cy="177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“Those men had to be out in the woods long before daybreak, around 5 o’clock in the morning, and then they would bring a lunch to them at noon and they worked until it was dark in those days. There were no eight-hour day or anything like that.”</a:t>
            </a:r>
          </a:p>
          <a:p>
            <a:pPr>
              <a:buNone/>
            </a:pPr>
            <a:r>
              <a:rPr lang="en-US" dirty="0" smtClean="0"/>
              <a:t>					      -Father Rudolph </a:t>
            </a:r>
            <a:r>
              <a:rPr lang="en-US" dirty="0" err="1" smtClean="0"/>
              <a:t>Raschke</a:t>
            </a:r>
            <a:endParaRPr lang="en-US" dirty="0"/>
          </a:p>
        </p:txBody>
      </p:sp>
      <p:sp>
        <p:nvSpPr>
          <p:cNvPr id="3" name="Title 2"/>
          <p:cNvSpPr>
            <a:spLocks noGrp="1"/>
          </p:cNvSpPr>
          <p:nvPr>
            <p:ph type="title"/>
          </p:nvPr>
        </p:nvSpPr>
        <p:spPr/>
        <p:txBody>
          <a:bodyPr/>
          <a:lstStyle/>
          <a:p>
            <a:r>
              <a:rPr smtClean="0"/>
              <a:t>What was life like in a logging camp?</a:t>
            </a:r>
            <a:endParaRPr lang="en-US" dirty="0"/>
          </a:p>
        </p:txBody>
      </p:sp>
      <p:pic>
        <p:nvPicPr>
          <p:cNvPr id="1026" name="Picture 2" descr="C:\Users\jholmes.DAGOBAHSYSTEM\Dropbox\MCHS Permanent Exhibit\cooks_0001.jpg"/>
          <p:cNvPicPr>
            <a:picLocks noChangeAspect="1" noChangeArrowheads="1"/>
          </p:cNvPicPr>
          <p:nvPr/>
        </p:nvPicPr>
        <p:blipFill>
          <a:blip r:embed="rId2" cstate="print"/>
          <a:srcRect/>
          <a:stretch>
            <a:fillRect/>
          </a:stretch>
        </p:blipFill>
        <p:spPr bwMode="auto">
          <a:xfrm>
            <a:off x="152400" y="3733800"/>
            <a:ext cx="4320828"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smtClean="0"/>
              <a:t>What was the life expectancy of a River Rat?</a:t>
            </a:r>
            <a:endParaRPr lang="en-US" dirty="0"/>
          </a:p>
        </p:txBody>
      </p:sp>
      <p:sp>
        <p:nvSpPr>
          <p:cNvPr id="2" name="Content Placeholder 1"/>
          <p:cNvSpPr>
            <a:spLocks noGrp="1"/>
          </p:cNvSpPr>
          <p:nvPr>
            <p:ph sz="half" idx="1"/>
          </p:nvPr>
        </p:nvSpPr>
        <p:spPr/>
        <p:txBody>
          <a:bodyPr>
            <a:normAutofit fontScale="77500" lnSpcReduction="20000"/>
          </a:bodyPr>
          <a:lstStyle/>
          <a:p>
            <a:r>
              <a:rPr lang="en-US" dirty="0" smtClean="0"/>
              <a:t>“My grandfather nearly lost his life at Mosinee in what is known as Little Bull Falls. They were rafting lumber down the river. Many men, in pulling these rafts through the rapids or falls, were thrown out of the rafts and if they were thrown under the rafts their bodies would be crushed against the rocks below. My grandfather did fall off a raft at Little Bull Falls but one of the men saw him and was able to catch an arm and pull him back on board before the current pulled him under the raft.”</a:t>
            </a:r>
          </a:p>
          <a:p>
            <a:pPr>
              <a:buNone/>
            </a:pPr>
            <a:r>
              <a:rPr lang="en-US" dirty="0" smtClean="0"/>
              <a:t>						-Jacob </a:t>
            </a:r>
            <a:r>
              <a:rPr lang="en-US" dirty="0" err="1" smtClean="0"/>
              <a:t>Gensman</a:t>
            </a:r>
            <a:endParaRPr lang="en-US" dirty="0"/>
          </a:p>
        </p:txBody>
      </p:sp>
      <p:pic>
        <p:nvPicPr>
          <p:cNvPr id="2051" name="Picture 3" descr="C:\Users\jholmes.DAGOBAHSYSTEM\Dropbox\MCHS Permanent Exhibit\lumber rafts_0001.jpg"/>
          <p:cNvPicPr>
            <a:picLocks noGrp="1" noChangeAspect="1" noChangeArrowheads="1"/>
          </p:cNvPicPr>
          <p:nvPr>
            <p:ph sz="half" idx="2"/>
          </p:nvPr>
        </p:nvPicPr>
        <p:blipFill>
          <a:blip r:embed="rId2" cstate="print"/>
          <a:srcRect/>
          <a:stretch>
            <a:fillRect/>
          </a:stretch>
        </p:blipFill>
        <p:spPr bwMode="auto">
          <a:xfrm>
            <a:off x="4686902" y="1524000"/>
            <a:ext cx="3981834"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rathon county.jpg"/>
          <p:cNvPicPr>
            <a:picLocks noGrp="1" noChangeAspect="1"/>
          </p:cNvPicPr>
          <p:nvPr>
            <p:ph sz="half" idx="2"/>
          </p:nvPr>
        </p:nvPicPr>
        <p:blipFill>
          <a:blip r:embed="rId2"/>
          <a:stretch>
            <a:fillRect/>
          </a:stretch>
        </p:blipFill>
        <p:spPr>
          <a:xfrm>
            <a:off x="4495800" y="1295400"/>
            <a:ext cx="3854565" cy="2362200"/>
          </a:xfrm>
        </p:spPr>
      </p:pic>
      <p:sp>
        <p:nvSpPr>
          <p:cNvPr id="3" name="Title 2"/>
          <p:cNvSpPr>
            <a:spLocks noGrp="1"/>
          </p:cNvSpPr>
          <p:nvPr>
            <p:ph type="title"/>
          </p:nvPr>
        </p:nvSpPr>
        <p:spPr/>
        <p:txBody>
          <a:bodyPr>
            <a:normAutofit fontScale="90000"/>
          </a:bodyPr>
          <a:lstStyle/>
          <a:p>
            <a:r>
              <a:rPr smtClean="0"/>
              <a:t>What allowed W</a:t>
            </a:r>
            <a:r>
              <a:rPr lang="en-US" dirty="0" smtClean="0"/>
              <a:t>a</a:t>
            </a:r>
            <a:r>
              <a:rPr smtClean="0"/>
              <a:t>usau to become a </a:t>
            </a:r>
            <a:r>
              <a:rPr smtClean="0">
                <a:solidFill>
                  <a:srgbClr val="FFFF00"/>
                </a:solidFill>
              </a:rPr>
              <a:t>hub</a:t>
            </a:r>
            <a:r>
              <a:rPr smtClean="0"/>
              <a:t>?</a:t>
            </a:r>
            <a:endParaRPr lang="en-US" dirty="0"/>
          </a:p>
        </p:txBody>
      </p:sp>
      <p:sp>
        <p:nvSpPr>
          <p:cNvPr id="4" name="Content Placeholder 3"/>
          <p:cNvSpPr>
            <a:spLocks noGrp="1"/>
          </p:cNvSpPr>
          <p:nvPr>
            <p:ph sz="half" idx="1"/>
          </p:nvPr>
        </p:nvSpPr>
        <p:spPr/>
        <p:txBody>
          <a:bodyPr/>
          <a:lstStyle/>
          <a:p>
            <a:r>
              <a:rPr lang="en-US" dirty="0" smtClean="0"/>
              <a:t>The Wisconsin River flowed through Wausau</a:t>
            </a:r>
          </a:p>
          <a:p>
            <a:r>
              <a:rPr lang="en-US" dirty="0" smtClean="0"/>
              <a:t>Spring logs floating downriver could easily be stopped and sent down the channels to their mills before going over the falls. </a:t>
            </a:r>
            <a:endParaRPr lang="en-US" dirty="0"/>
          </a:p>
        </p:txBody>
      </p:sp>
      <p:pic>
        <p:nvPicPr>
          <p:cNvPr id="6146" name="Picture 2" descr="C:\Users\jholmes.DAGOBAHSYSTEM\Dropbox\MCHS Permanent Exhibit\lumber rafts_0001.jpg"/>
          <p:cNvPicPr>
            <a:picLocks noChangeAspect="1" noChangeArrowheads="1"/>
          </p:cNvPicPr>
          <p:nvPr/>
        </p:nvPicPr>
        <p:blipFill>
          <a:blip r:embed="rId3" cstate="print"/>
          <a:srcRect/>
          <a:stretch>
            <a:fillRect/>
          </a:stretch>
        </p:blipFill>
        <p:spPr bwMode="auto">
          <a:xfrm>
            <a:off x="5029200" y="3429000"/>
            <a:ext cx="2819400" cy="3237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smtClean="0"/>
              <a:t>Horses could haul the logs over the snow and ice to river where they were stored until spring.</a:t>
            </a:r>
          </a:p>
          <a:p>
            <a:pPr>
              <a:buNone/>
            </a:pPr>
            <a:r>
              <a:rPr lang="en-US" dirty="0" smtClean="0"/>
              <a:t>“My father was what they called a river pig. He worked on the logging boom on the Wisconsin River. Every log had a stamp on it, like the Barker and Steward Mill, the </a:t>
            </a:r>
            <a:r>
              <a:rPr lang="en-US" dirty="0" err="1" smtClean="0"/>
              <a:t>Mortenson</a:t>
            </a:r>
            <a:r>
              <a:rPr lang="en-US" dirty="0" smtClean="0"/>
              <a:t> Lumber Company. The logs were stamped on the end. These fellows had a plank across an open space, the rest were boomed off. As these logs came through this space they would spear them with their pike pole and send them down the channel. They sent that log into that channel, to each sawmill.”</a:t>
            </a:r>
          </a:p>
          <a:p>
            <a:pPr>
              <a:buNone/>
            </a:pPr>
            <a:r>
              <a:rPr lang="en-US" dirty="0" smtClean="0"/>
              <a:t>						-Marshall </a:t>
            </a:r>
            <a:r>
              <a:rPr lang="en-US" dirty="0" err="1" smtClean="0"/>
              <a:t>Duranso</a:t>
            </a:r>
            <a:endParaRPr lang="en-US" dirty="0" smtClean="0"/>
          </a:p>
          <a:p>
            <a:endParaRPr lang="en-US" dirty="0"/>
          </a:p>
        </p:txBody>
      </p:sp>
      <p:sp>
        <p:nvSpPr>
          <p:cNvPr id="5" name="Title 4"/>
          <p:cNvSpPr>
            <a:spLocks noGrp="1"/>
          </p:cNvSpPr>
          <p:nvPr>
            <p:ph type="title"/>
          </p:nvPr>
        </p:nvSpPr>
        <p:spPr/>
        <p:txBody>
          <a:bodyPr/>
          <a:lstStyle/>
          <a:p>
            <a:r>
              <a:rPr smtClean="0"/>
              <a:t>How did the logs get to the sawmills?</a:t>
            </a:r>
            <a:endParaRPr lang="en-US" dirty="0"/>
          </a:p>
        </p:txBody>
      </p:sp>
      <p:pic>
        <p:nvPicPr>
          <p:cNvPr id="8" name="Picture 2" descr="C:\Users\jholmes.DAGOBAHSYSTEM\Downloads\PB061798.JPG"/>
          <p:cNvPicPr>
            <a:picLocks noChangeAspect="1" noChangeArrowheads="1"/>
          </p:cNvPicPr>
          <p:nvPr/>
        </p:nvPicPr>
        <p:blipFill>
          <a:blip r:embed="rId2" cstate="print"/>
          <a:srcRect/>
          <a:stretch>
            <a:fillRect/>
          </a:stretch>
        </p:blipFill>
        <p:spPr bwMode="auto">
          <a:xfrm rot="16200000">
            <a:off x="1914294" y="4715106"/>
            <a:ext cx="1333529" cy="241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Why were loggers able to spread to other parts of the county?</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In the 1870s the railroad was built connecting the outlying parts of Marathon County to the Wisconsin River.</a:t>
            </a:r>
          </a:p>
          <a:p>
            <a:r>
              <a:rPr lang="en-US" dirty="0" smtClean="0"/>
              <a:t>Railroads allowed logs to be transported year round including winter.</a:t>
            </a:r>
          </a:p>
          <a:p>
            <a:r>
              <a:rPr lang="en-US" dirty="0" smtClean="0"/>
              <a:t>Did the Lumbermen need to rely on the Wisconsin River?</a:t>
            </a:r>
            <a:endParaRPr lang="en-US" dirty="0"/>
          </a:p>
        </p:txBody>
      </p:sp>
      <p:pic>
        <p:nvPicPr>
          <p:cNvPr id="4098" name="Picture 2" descr="c:\Users\jholmes.DAGOBAHSYSTEM\Dropbox\MCHS Permanent Exhibit\Chosen for Exhibit\Marathon-County-Railroad-Map.jpg"/>
          <p:cNvPicPr>
            <a:picLocks noGrp="1" noChangeAspect="1" noChangeArrowheads="1"/>
          </p:cNvPicPr>
          <p:nvPr>
            <p:ph sz="half" idx="2"/>
          </p:nvPr>
        </p:nvPicPr>
        <p:blipFill>
          <a:blip r:embed="rId2"/>
          <a:srcRect/>
          <a:stretch>
            <a:fillRect/>
          </a:stretch>
        </p:blipFill>
        <p:spPr bwMode="auto">
          <a:xfrm>
            <a:off x="4343400" y="1524000"/>
            <a:ext cx="4678116" cy="3499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Move to other logging sites</a:t>
            </a:r>
          </a:p>
          <a:p>
            <a:pPr lvl="1"/>
            <a:r>
              <a:rPr lang="en-US" dirty="0" smtClean="0"/>
              <a:t>Where else could lumbermen go for logs?</a:t>
            </a:r>
          </a:p>
          <a:p>
            <a:pPr lvl="1">
              <a:buNone/>
            </a:pPr>
            <a:endParaRPr lang="en-US" dirty="0" smtClean="0"/>
          </a:p>
          <a:p>
            <a:pPr lvl="1">
              <a:buNone/>
            </a:pPr>
            <a:endParaRPr lang="en-US" dirty="0" smtClean="0"/>
          </a:p>
          <a:p>
            <a:r>
              <a:rPr lang="en-US" dirty="0" smtClean="0"/>
              <a:t>Begin a different business</a:t>
            </a:r>
          </a:p>
          <a:p>
            <a:pPr lvl="1"/>
            <a:r>
              <a:rPr lang="en-US" dirty="0" smtClean="0"/>
              <a:t>What other type of businesses could be started in Marathon County?</a:t>
            </a:r>
            <a:endParaRPr lang="en-US" dirty="0"/>
          </a:p>
        </p:txBody>
      </p:sp>
      <p:sp>
        <p:nvSpPr>
          <p:cNvPr id="2" name="Title 1"/>
          <p:cNvSpPr>
            <a:spLocks noGrp="1"/>
          </p:cNvSpPr>
          <p:nvPr>
            <p:ph type="title"/>
          </p:nvPr>
        </p:nvSpPr>
        <p:spPr/>
        <p:txBody>
          <a:bodyPr>
            <a:normAutofit fontScale="90000"/>
          </a:bodyPr>
          <a:lstStyle/>
          <a:p>
            <a:r>
              <a:rPr smtClean="0"/>
              <a:t>What happens when the trees are gone?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linds(horizontal)">
                                      <p:cBhvr>
                                        <p:cTn id="15" dur="500"/>
                                        <p:tgtEl>
                                          <p:spTgt spid="5">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blinds(horizontal)">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TotalTime>
  <Words>665</Words>
  <Application>Microsoft Office PowerPoint</Application>
  <PresentationFormat>On-screen Show (4:3)</PresentationFormat>
  <Paragraphs>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Logging Our Stories: The  History of Marathon County Exhibit Marathon County Historical Society</vt:lpstr>
      <vt:lpstr>Why did people first come to  Marathon County?</vt:lpstr>
      <vt:lpstr>What time of year did they log?</vt:lpstr>
      <vt:lpstr>What was life like in a logging camp?</vt:lpstr>
      <vt:lpstr>What was the life expectancy of a River Rat?</vt:lpstr>
      <vt:lpstr>What allowed Wausau to become a hub?</vt:lpstr>
      <vt:lpstr>How did the logs get to the sawmills?</vt:lpstr>
      <vt:lpstr>Why were loggers able to spread to other parts of the county?</vt:lpstr>
      <vt:lpstr>What happens when the trees are gone?</vt:lpstr>
      <vt:lpstr>Discussion Questions</vt:lpstr>
      <vt:lpstr>End of Logging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dc:title>
  <dc:creator>JHolmes</dc:creator>
  <cp:lastModifiedBy>JHolmes</cp:lastModifiedBy>
  <cp:revision>10</cp:revision>
  <dcterms:created xsi:type="dcterms:W3CDTF">2013-10-05T16:51:14Z</dcterms:created>
  <dcterms:modified xsi:type="dcterms:W3CDTF">2013-11-13T01:19:10Z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